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0" r:id="rId2"/>
    <p:sldId id="362" r:id="rId3"/>
    <p:sldId id="384" r:id="rId4"/>
    <p:sldId id="391" r:id="rId5"/>
    <p:sldId id="385" r:id="rId6"/>
    <p:sldId id="390" r:id="rId7"/>
    <p:sldId id="393" r:id="rId8"/>
    <p:sldId id="395" r:id="rId9"/>
    <p:sldId id="396" r:id="rId10"/>
    <p:sldId id="397" r:id="rId11"/>
    <p:sldId id="398" r:id="rId12"/>
    <p:sldId id="400" r:id="rId13"/>
    <p:sldId id="401" r:id="rId14"/>
    <p:sldId id="403" r:id="rId15"/>
    <p:sldId id="432" r:id="rId16"/>
    <p:sldId id="433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9" r:id="rId31"/>
    <p:sldId id="454" r:id="rId32"/>
    <p:sldId id="455" r:id="rId33"/>
    <p:sldId id="456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006600"/>
    <a:srgbClr val="FFCC99"/>
    <a:srgbClr val="990000"/>
    <a:srgbClr val="AAAAE6"/>
    <a:srgbClr val="CCCCFF"/>
    <a:srgbClr val="FF66FF"/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309" autoAdjust="0"/>
  </p:normalViewPr>
  <p:slideViewPr>
    <p:cSldViewPr>
      <p:cViewPr varScale="1">
        <p:scale>
          <a:sx n="103" d="100"/>
          <a:sy n="103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36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Kod </a:t>
            </a:r>
            <a:r>
              <a:rPr lang="sr-Latn-CS" sz="1000" b="1" dirty="0">
                <a:solidFill>
                  <a:srgbClr val="800000"/>
                </a:solidFill>
              </a:rPr>
              <a:t>longitudinalnih zvučnih talasa </a:t>
            </a:r>
            <a:r>
              <a:rPr lang="sr-Latn-CS" sz="1000" dirty="0">
                <a:solidFill>
                  <a:srgbClr val="000066"/>
                </a:solidFill>
              </a:rPr>
              <a:t>se čestice</a:t>
            </a:r>
            <a:r>
              <a:rPr lang="sr-Latn-CS" sz="1000" baseline="0" dirty="0">
                <a:solidFill>
                  <a:srgbClr val="000066"/>
                </a:solidFill>
              </a:rPr>
              <a:t> elastične sredine </a:t>
            </a:r>
            <a:r>
              <a:rPr lang="sr-Latn-CS" sz="1000" dirty="0">
                <a:solidFill>
                  <a:srgbClr val="000066"/>
                </a:solidFill>
              </a:rPr>
              <a:t>pomeraju u pravcu prostiranja zvučnog talasa.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Primer</a:t>
            </a:r>
            <a:r>
              <a:rPr lang="sr-Latn-CS" sz="1000" dirty="0">
                <a:solidFill>
                  <a:srgbClr val="000066"/>
                </a:solidFill>
              </a:rPr>
              <a:t> prikazuje prostiranje zvučnih talasa kroz cev - čestice se kreću </a:t>
            </a:r>
            <a:r>
              <a:rPr lang="sr-Latn-CS" sz="1000" dirty="0">
                <a:solidFill>
                  <a:srgbClr val="800000"/>
                </a:solidFill>
              </a:rPr>
              <a:t>napred-nazad</a:t>
            </a:r>
            <a:r>
              <a:rPr lang="sr-Latn-CS" sz="1000" dirty="0">
                <a:solidFill>
                  <a:srgbClr val="000066"/>
                </a:solidFill>
              </a:rPr>
              <a:t> oko ravnotežnog položaja. Kretanje talasa</a:t>
            </a:r>
            <a:r>
              <a:rPr lang="sr-Latn-CS" sz="1000" baseline="0" dirty="0">
                <a:solidFill>
                  <a:srgbClr val="000066"/>
                </a:solidFill>
              </a:rPr>
              <a:t> predstavlja</a:t>
            </a:r>
            <a:r>
              <a:rPr lang="sr-Latn-CS" sz="1000" dirty="0">
                <a:solidFill>
                  <a:srgbClr val="000066"/>
                </a:solidFill>
              </a:rPr>
              <a:t> kretanje komprimovane oblasti levo-desno.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Animacija na donjoj slici </a:t>
            </a:r>
            <a:r>
              <a:rPr lang="sr-Latn-CS" sz="1000" dirty="0">
                <a:solidFill>
                  <a:srgbClr val="000066"/>
                </a:solidFill>
              </a:rPr>
              <a:t>prikazuje sredinu kao niz čestica povezanih oprugama. Poremećaj se prenosi sa jedne čestice na drugu, pretvaranjem kinetičke energije u potencijalnu i obrnuto,  čime se prenosi energija kroz sredinu bez prenosa čestica.</a:t>
            </a:r>
            <a:endParaRPr 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Kod </a:t>
            </a:r>
            <a:r>
              <a:rPr lang="sr-Latn-CS" sz="1000" b="1" dirty="0">
                <a:solidFill>
                  <a:srgbClr val="800000"/>
                </a:solidFill>
              </a:rPr>
              <a:t>transverzalnih zvučnih talasa </a:t>
            </a:r>
            <a:r>
              <a:rPr lang="sr-Latn-CS" sz="1000" dirty="0">
                <a:solidFill>
                  <a:srgbClr val="000066"/>
                </a:solidFill>
              </a:rPr>
              <a:t>je pomeranje čestica u pravcu koji je normalan na pravac prostiranja zvučnog talasa. Čestice se pomeraju </a:t>
            </a:r>
            <a:r>
              <a:rPr lang="sr-Latn-CS" sz="1000" dirty="0">
                <a:solidFill>
                  <a:srgbClr val="800000"/>
                </a:solidFill>
              </a:rPr>
              <a:t>gore-dole</a:t>
            </a:r>
            <a:r>
              <a:rPr lang="sr-Latn-CS" sz="1000" dirty="0">
                <a:solidFill>
                  <a:srgbClr val="000066"/>
                </a:solidFill>
              </a:rPr>
              <a:t>, bez kretanja u pravcu talasa.</a:t>
            </a:r>
            <a:endParaRPr 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Animacija: </a:t>
            </a:r>
            <a:r>
              <a:rPr lang="sr-Latn-CS" sz="1000" dirty="0">
                <a:solidFill>
                  <a:srgbClr val="000066"/>
                </a:solidFill>
              </a:rPr>
              <a:t>Kada se kraj rastegnutog kanapa pomeri gore-dole, energija se prenosi s leva na desno izazivajući da se delovi kanapa pomeraju gore-dole. 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1" dirty="0">
                <a:solidFill>
                  <a:srgbClr val="990000"/>
                </a:solidFill>
              </a:rPr>
              <a:t>Kombinovani zvučni talas </a:t>
            </a:r>
            <a:r>
              <a:rPr lang="sr-Latn-CS" sz="1000" dirty="0">
                <a:solidFill>
                  <a:srgbClr val="000066"/>
                </a:solidFill>
              </a:rPr>
              <a:t>predstavlja kombinaciju longitudinalnog i transverzalnog zvučnog talasa.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800000"/>
                </a:solidFill>
              </a:rPr>
              <a:t>Primer predstavljaju </a:t>
            </a:r>
            <a:r>
              <a:rPr lang="sr-Latn-CS" sz="1000" dirty="0">
                <a:solidFill>
                  <a:srgbClr val="000066"/>
                </a:solidFill>
              </a:rPr>
              <a:t>talasi koji nastaju na površini tečnosti: Čestice pod dejstvom talasa izvode kružno kretanje u pravcu kazaljke na satu.</a:t>
            </a:r>
            <a:r>
              <a:rPr lang="sr-Latn-CS" sz="1000" baseline="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Radijus kretanja čestice je manji što je veće rastojanje od površine.</a:t>
            </a:r>
            <a:endParaRPr lang="en-US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Animacija: </a:t>
            </a:r>
            <a:r>
              <a:rPr lang="sr-Latn-CS" sz="1000" dirty="0">
                <a:solidFill>
                  <a:srgbClr val="000066"/>
                </a:solidFill>
              </a:rPr>
              <a:t>Kretanje talasa po površini vode čija je dubina veća od talasne dužine.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0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Ako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je signal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sinusni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talas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e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sastojati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enog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broja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800000"/>
                </a:solidFill>
                <a:cs typeface="Times New Roman" pitchFamily="18" charset="0"/>
              </a:rPr>
              <a:t>maksimuma</a:t>
            </a:r>
            <a:r>
              <a:rPr lang="en-GB" sz="1000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800000"/>
                </a:solidFill>
                <a:cs typeface="Times New Roman" pitchFamily="18" charset="0"/>
              </a:rPr>
              <a:t>minimuma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 err="1">
                <a:solidFill>
                  <a:srgbClr val="990000"/>
                </a:solidFill>
                <a:cs typeface="Times New Roman" pitchFamily="18" charset="0"/>
              </a:rPr>
              <a:t>Talasna</a:t>
            </a:r>
            <a:r>
              <a:rPr lang="en-GB" sz="1000" b="1" dirty="0">
                <a:solidFill>
                  <a:srgbClr val="990000"/>
                </a:solidFill>
                <a:cs typeface="Times New Roman" pitchFamily="18" charset="0"/>
              </a:rPr>
              <a:t> du</a:t>
            </a:r>
            <a:r>
              <a:rPr lang="sl-SI" sz="1000" b="1" dirty="0">
                <a:solidFill>
                  <a:srgbClr val="990000"/>
                </a:solidFill>
              </a:rPr>
              <a:t>ž</a:t>
            </a:r>
            <a:r>
              <a:rPr lang="en-GB" sz="1000" b="1" dirty="0" err="1">
                <a:solidFill>
                  <a:srgbClr val="990000"/>
                </a:solidFill>
                <a:cs typeface="Times New Roman" pitchFamily="18" charset="0"/>
              </a:rPr>
              <a:t>ina</a:t>
            </a:r>
            <a:r>
              <a:rPr lang="en-GB" sz="10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GB" sz="1000" b="1" dirty="0" err="1">
                <a:solidFill>
                  <a:srgbClr val="990000"/>
                </a:solidFill>
                <a:cs typeface="Times New Roman" pitchFamily="18" charset="0"/>
              </a:rPr>
              <a:t>zvuka</a:t>
            </a:r>
            <a:r>
              <a:rPr lang="en-GB" sz="10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rastojanje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izme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dva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maksimuma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ili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dva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minimuma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zavisnosti od toga kako pobudna sila, odnosno kako klip kreira zvučni talas, čestice osciluju napred-nazad određenom frekvencijom.</a:t>
            </a:r>
            <a:r>
              <a:rPr lang="en-GB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Pritom, s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vaka čestica osciluje istom frekvencijom.</a:t>
            </a:r>
            <a:endParaRPr lang="en-GB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Frekvencija zvuka zavisi od pobude.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Frekvencija zvuka definiše </a:t>
            </a: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koliko često 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čestica osc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luje oko ravnotežnog položaja.</a:t>
            </a:r>
            <a:endParaRPr lang="en-GB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Frekvencija zvuka </a:t>
            </a:r>
            <a:r>
              <a:rPr lang="sl-SI" sz="10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[Hz] 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predstavlja broj periodičnih promena položaja čestica oko ravnotežnog položaja u jednoj sekundi.</a:t>
            </a:r>
            <a:endParaRPr lang="en-GB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7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Period oscilovanja čestica je recipročna vrednost frekvencije oscilovanja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: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i="1" baseline="0" dirty="0">
                <a:solidFill>
                  <a:srgbClr val="000066"/>
                </a:solidFill>
                <a:cs typeface="Times New Roman" pitchFamily="18" charset="0"/>
              </a:rPr>
              <a:t>T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</a:rPr>
              <a:t> = 1/</a:t>
            </a:r>
            <a:r>
              <a:rPr lang="sr-Latn-RS" sz="1000" i="1" baseline="0" dirty="0">
                <a:solidFill>
                  <a:srgbClr val="000066"/>
                </a:solidFill>
                <a:cs typeface="Times New Roman" pitchFamily="18" charset="0"/>
              </a:rPr>
              <a:t>f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</a:rPr>
              <a:t> [s].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Period oscilovanja čestica T </a:t>
            </a:r>
            <a:r>
              <a:rPr lang="sl-SI" sz="1000" dirty="0">
                <a:solidFill>
                  <a:srgbClr val="000066"/>
                </a:solidFill>
              </a:rPr>
              <a:t>predstavlja vreme potrebno za jedan ciklus oscilovanja čestica oko ravnotežnog položaja.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4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charset="0"/>
              </a:rPr>
              <a:t>Brzina zvučnih talasa (zvuka) </a:t>
            </a:r>
            <a:r>
              <a:rPr lang="sl-SI" sz="1000" i="1" dirty="0">
                <a:solidFill>
                  <a:srgbClr val="990000"/>
                </a:solidFill>
                <a:latin typeface="Arial" charset="0"/>
              </a:rPr>
              <a:t>c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 [m/s]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se definiše kao brzina kojom se poremećaj prenosi sa čestice na česticu.</a:t>
            </a:r>
            <a:endParaRPr lang="en-GB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9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Brzina z</a:t>
            </a:r>
            <a:r>
              <a:rPr lang="en-US" sz="1000" dirty="0" err="1">
                <a:solidFill>
                  <a:srgbClr val="000066"/>
                </a:solidFill>
              </a:rPr>
              <a:t>vuka</a:t>
            </a:r>
            <a:r>
              <a:rPr lang="en-US" sz="1000" dirty="0">
                <a:solidFill>
                  <a:srgbClr val="000066"/>
                </a:solidFill>
              </a:rPr>
              <a:t> z</a:t>
            </a:r>
            <a:r>
              <a:rPr lang="sl-SI" sz="1000" dirty="0">
                <a:solidFill>
                  <a:srgbClr val="000066"/>
                </a:solidFill>
              </a:rPr>
              <a:t>avisi od: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Inercionih osobina sredine (masa, gustina):</a:t>
            </a:r>
            <a:r>
              <a:rPr lang="en-GB" sz="1000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endParaRPr lang="sr-Latn-RS" sz="1000" dirty="0">
              <a:solidFill>
                <a:srgbClr val="990000"/>
              </a:solidFill>
              <a:cs typeface="Times New Roman" pitchFamily="18" charset="0"/>
            </a:endParaRPr>
          </a:p>
          <a:p>
            <a:pPr marL="177800" marR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Npr., </a:t>
            </a:r>
            <a:r>
              <a:rPr lang="sl-SI" sz="1000" dirty="0">
                <a:solidFill>
                  <a:srgbClr val="000066"/>
                </a:solidFill>
              </a:rPr>
              <a:t>prostiranje zvuka je tri puta brže  u helijumu nego u vazduhu.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Elastičnih osobina sredine (deformabilnost, elastičnost, fleksibilnost):</a:t>
            </a:r>
            <a:endParaRPr lang="sr-Latn-RS" sz="1000" dirty="0">
              <a:solidFill>
                <a:srgbClr val="990000"/>
              </a:solidFill>
              <a:cs typeface="Times New Roman" pitchFamily="18" charset="0"/>
            </a:endParaRPr>
          </a:p>
          <a:p>
            <a:pPr marL="177800" marR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Iako čvrsta tela imaju veću gustinu, jača veza između čestica čvrstih tela utiče da brzina zvuka kroz čvrsta tela bude najveća.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6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0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Iako se brzina zvuka može izračunati iz prikazane jednačine</a:t>
            </a:r>
            <a:r>
              <a:rPr lang="sl-SI" sz="1000" b="1" dirty="0">
                <a:solidFill>
                  <a:srgbClr val="000066"/>
                </a:solidFill>
              </a:rPr>
              <a:t>, </a:t>
            </a:r>
            <a:r>
              <a:rPr lang="sl-SI" sz="1000" b="1" dirty="0">
                <a:solidFill>
                  <a:srgbClr val="800000"/>
                </a:solidFill>
              </a:rPr>
              <a:t>brzina zvuka ne zavisi od talasne dužine i frekvencije</a:t>
            </a:r>
            <a:r>
              <a:rPr lang="en-GB" sz="10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GB" sz="10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0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Refleksija zvučnih talasa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pojava nagle promene pravca prostiranja zvučnog talasa pri nailasku na di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kontinuitet sredine – prepreku.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Uslov za nastanak refleksije:</a:t>
            </a:r>
            <a:r>
              <a:rPr lang="sl-SI" sz="1000" baseline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Talasna dužina zvučnog talasa mora da bude mnogo manja od veličine prepreke.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5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Dejstvo reflektovanih talasa se može zameniti </a:t>
            </a:r>
            <a:r>
              <a:rPr lang="sl-SI" sz="1000" b="0" dirty="0">
                <a:solidFill>
                  <a:srgbClr val="800000"/>
                </a:solidFill>
                <a:latin typeface="Arial" charset="0"/>
              </a:rPr>
              <a:t>virtuelnim izvorom,</a:t>
            </a: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 tehnikom</a:t>
            </a:r>
            <a:r>
              <a:rPr lang="sl-SI" sz="1000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sl-SI" sz="1000" b="0" i="1" dirty="0">
                <a:solidFill>
                  <a:srgbClr val="000066"/>
                </a:solidFill>
                <a:latin typeface="Arial" charset="0"/>
              </a:rPr>
              <a:t>lik u ogledalu</a:t>
            </a: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.</a:t>
            </a:r>
            <a:endParaRPr lang="en-GB" sz="1000" b="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6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Difrakcija zvučnih talasa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pojava savijanja zvučnih talasa oko ivica prepreke na koju nailazi.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Objašnjenje: </a:t>
            </a:r>
            <a:r>
              <a:rPr lang="sl-SI" sz="1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Haygens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 princip – Svaka tačka pogođena talasnim frontom postaje tačkasti izvor. 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prepreka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znatno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manja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talasne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prepeka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kakav</a:t>
            </a:r>
            <a:r>
              <a:rPr lang="en-GB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</a:t>
            </a:r>
            <a:r>
              <a:rPr lang="x-none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prostiranje zvučnih talasa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0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</a:rPr>
              <a:t>Ukoliko su ispunjeni uslovi za difrakciju, </a:t>
            </a:r>
            <a:r>
              <a:rPr lang="sl-SI" sz="1000" dirty="0">
                <a:solidFill>
                  <a:srgbClr val="000066"/>
                </a:solidFill>
              </a:rPr>
              <a:t>zvučni talasi zaobilaze prepreku i menjaju smer širenja.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Stepen difrakcije zavisi od odnosa talasne dužine i dimenzija prepreke - što je odnos manji, difrakcija je veća i uočljivije je formiranje zvučne senke.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8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4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Difuzija zvučnih talasa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specijalni slučaj </a:t>
            </a:r>
            <a:r>
              <a:rPr lang="sl-SI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difrakcije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kada zvučni talas prolazi kroz otvore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ije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dimenzije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male u pore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đenju sa talasnom dužinom</a:t>
            </a:r>
            <a:r>
              <a:rPr lang="sl-SI" sz="10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Zračenje iza otvora je skoro identično zračenju originalnog izvora.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Objašnjenje: </a:t>
            </a:r>
            <a:r>
              <a:rPr lang="sl-SI" sz="1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Haygens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 princip – Svaka tačka pogođena talasnim frontom postaje tačkasti izvor.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Zvuk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nastaj</a:t>
            </a:r>
            <a:r>
              <a:rPr lang="sr-Latn-R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pod dejstvom spoljašnje sile koja izvodi iz ravnotežnog položaja čestice elastične sredine i podstiče ih na oscilatorno kretanje oko ravnotežnog položaja.</a:t>
            </a:r>
            <a:endParaRPr lang="en-GB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Spoljašna sila koja izaziva promenu mehaničkog stanja čestica elastične sredine naziva se </a:t>
            </a:r>
            <a:r>
              <a:rPr lang="sr-Latn-CS" sz="1000" b="1" dirty="0">
                <a:solidFill>
                  <a:srgbClr val="990000"/>
                </a:solidFill>
                <a:latin typeface="Arial" charset="0"/>
              </a:rPr>
              <a:t>izvor zvuka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. </a:t>
            </a:r>
            <a:endParaRPr lang="en-GB" sz="1000" dirty="0">
              <a:solidFill>
                <a:srgbClr val="000066"/>
              </a:solidFill>
              <a:latin typeface="Arial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1" dirty="0">
                <a:solidFill>
                  <a:srgbClr val="990000"/>
                </a:solidFill>
                <a:latin typeface="Arial" charset="0"/>
              </a:rPr>
              <a:t>Izvor zvuka</a:t>
            </a:r>
            <a:r>
              <a:rPr lang="en-GB" sz="10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mo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biti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svako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telo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koje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elasti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noj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sredini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izvodi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mehani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ke</a:t>
            </a:r>
            <a:r>
              <a:rPr lang="en-GB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oscilacije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i na taj način izaziva poremećaj sredine, prenoseći pritom energiju zvuka česticama elastične sredine kroz koju se poremećaj prostire.</a:t>
            </a:r>
            <a:endParaRPr lang="en-GB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Refrakcija zvučnih talasa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pojava savijanja ili prelamanja zvučnih talasa, odnosno odstupanje od pravolinijskog kretanja.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nastanak refrakcije je potrebno prostiranje zvučnih talasa kroz nehomogenu sredinu, ili prelazak iz jedne u drugu sredinu sa različitim brzinama prostiranja zvučnih talasa. 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resnelov</a:t>
            </a:r>
            <a:r>
              <a:rPr lang="en-US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sr-Latn-RS" sz="1000" baseline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kaže</a:t>
            </a:r>
            <a:r>
              <a:rPr lang="sr-Latn-RS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veličina promene smera zavisi od odnosa brzina prostiranja zvučnih talasa kroz različite sredine.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9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Disipacija</a:t>
            </a:r>
            <a:r>
              <a:rPr lang="en-US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zvučne</a:t>
            </a:r>
            <a:r>
              <a:rPr lang="en-US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sz="1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gubljenja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zvučne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njenog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nepovratnog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pretvaranja u drugi oblik pri prostiranju zvučnih talasa.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Uzroci disipacije zvučne energije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Viskoznost fluida.</a:t>
            </a:r>
            <a:r>
              <a:rPr lang="en-US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Viskozni gubici u gasovima, osim u domenu ultrazvuka, su vrlo mali. </a:t>
            </a:r>
            <a:endParaRPr lang="en-US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marR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Lokalno odvođenje toplote.</a:t>
            </a:r>
            <a:r>
              <a:rPr lang="en-US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Gubici su takođe mali. </a:t>
            </a:r>
            <a:endParaRPr lang="en-US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marR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Rezonansa u molekulima.</a:t>
            </a:r>
            <a:r>
              <a:rPr lang="en-US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Molekularni gubici su najznačajniji na čujnim frekvencijama.</a:t>
            </a:r>
            <a:endParaRPr lang="en-US" sz="1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3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vi-VN" sz="1000" dirty="0">
                <a:solidFill>
                  <a:srgbClr val="000066"/>
                </a:solidFill>
              </a:rPr>
              <a:t>Proces disipacije zvučne energije podrazumeva da se na jediničnoj dužini puta talasa gubi fiksni procenat njegove trenutne energije.</a:t>
            </a:r>
            <a:endParaRPr lang="sr-Latn-C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vi-VN" sz="1000" dirty="0">
                <a:solidFill>
                  <a:srgbClr val="000066"/>
                </a:solidFill>
              </a:rPr>
              <a:t>Zbog toga se slabljenje energije sa pređenim putem usled disipacije odvija po </a:t>
            </a:r>
            <a:r>
              <a:rPr lang="vi-VN" sz="1000" i="1" dirty="0">
                <a:solidFill>
                  <a:srgbClr val="000066"/>
                </a:solidFill>
              </a:rPr>
              <a:t>eksponencijalnom zakonu</a:t>
            </a:r>
            <a:r>
              <a:rPr lang="sr-Latn-CS" sz="1000" dirty="0">
                <a:solidFill>
                  <a:srgbClr val="000066"/>
                </a:solidFill>
              </a:rPr>
              <a:t>,</a:t>
            </a:r>
            <a:r>
              <a:rPr lang="sr-Latn-CS" sz="1000" baseline="0" dirty="0">
                <a:solidFill>
                  <a:srgbClr val="000066"/>
                </a:solidFill>
              </a:rPr>
              <a:t> kao što je prikazano gornjim izrazom.</a:t>
            </a:r>
            <a:endParaRPr lang="sr-Latn-CS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Slabljenje nivoa zvuka usled disipacije zvučne energije </a:t>
            </a:r>
            <a:r>
              <a:rPr lang="sr-Latn-CS" sz="1000" dirty="0">
                <a:solidFill>
                  <a:srgbClr val="000066"/>
                </a:solidFill>
              </a:rPr>
              <a:t>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izuzetno veliko na visokim frekvencijama, pa je domet zvuka na tim frekvencijama je mali.</a:t>
            </a: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3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Promene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polo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estica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(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oscilacije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)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su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pra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promenama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pritiska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sz="1000" i="1" dirty="0">
                <a:solidFill>
                  <a:srgbClr val="990000"/>
                </a:solidFill>
                <a:cs typeface="Times New Roman" pitchFamily="18" charset="0"/>
              </a:rPr>
              <a:t>p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elasti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noj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sredini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oko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ravnote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</a:t>
            </a:r>
            <a:r>
              <a:rPr lang="sl-SI" sz="1000" dirty="0">
                <a:solidFill>
                  <a:srgbClr val="000066"/>
                </a:solidFill>
              </a:rPr>
              <a:t>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vrednosti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– statičkog pritiska </a:t>
            </a:r>
            <a:r>
              <a:rPr lang="x-none" sz="1000" i="1" dirty="0">
                <a:solidFill>
                  <a:srgbClr val="990000"/>
                </a:solidFill>
              </a:rPr>
              <a:t>p</a:t>
            </a:r>
            <a:r>
              <a:rPr lang="x-none" sz="1000" i="1" baseline="-25000" dirty="0">
                <a:solidFill>
                  <a:srgbClr val="990000"/>
                </a:solidFill>
              </a:rPr>
              <a:t>s</a:t>
            </a:r>
            <a:r>
              <a:rPr lang="x-none" sz="1000" i="1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</a:rPr>
              <a:t>čni (akustički) pritisak </a:t>
            </a:r>
            <a:r>
              <a:rPr lang="sr-Latn-CS" sz="1000" i="1" dirty="0">
                <a:solidFill>
                  <a:srgbClr val="990000"/>
                </a:solidFill>
              </a:rPr>
              <a:t>p</a:t>
            </a:r>
            <a:r>
              <a:rPr lang="sr-Latn-CS" sz="1000" dirty="0">
                <a:solidFill>
                  <a:srgbClr val="000066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predstavlja promenljiv</a:t>
            </a:r>
            <a:r>
              <a:rPr lang="en-US" sz="1000" dirty="0">
                <a:solidFill>
                  <a:srgbClr val="000066"/>
                </a:solidFill>
              </a:rPr>
              <a:t>u</a:t>
            </a:r>
            <a:r>
              <a:rPr lang="sl-SI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komponentu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ukupnog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pritisk</a:t>
            </a:r>
            <a:r>
              <a:rPr lang="en-US" sz="1000" dirty="0">
                <a:solidFill>
                  <a:srgbClr val="000066"/>
                </a:solidFill>
              </a:rPr>
              <a:t>a</a:t>
            </a:r>
            <a:r>
              <a:rPr lang="x-none" sz="1000" dirty="0">
                <a:solidFill>
                  <a:srgbClr val="000066"/>
                </a:solidFill>
              </a:rPr>
              <a:t> </a:t>
            </a:r>
            <a:r>
              <a:rPr lang="x-none" sz="1000" i="1" dirty="0">
                <a:solidFill>
                  <a:srgbClr val="990000"/>
                </a:solidFill>
              </a:rPr>
              <a:t>p</a:t>
            </a:r>
            <a:r>
              <a:rPr lang="x-none" sz="1000" i="1" baseline="-25000" dirty="0">
                <a:solidFill>
                  <a:srgbClr val="990000"/>
                </a:solidFill>
              </a:rPr>
              <a:t>t</a:t>
            </a:r>
            <a:r>
              <a:rPr lang="sl-SI" sz="1000" dirty="0">
                <a:solidFill>
                  <a:srgbClr val="000066"/>
                </a:solidFill>
              </a:rPr>
              <a:t> u nekoj tački elastične sredine, koj</a:t>
            </a:r>
            <a:r>
              <a:rPr lang="en-US" sz="1000" dirty="0">
                <a:solidFill>
                  <a:srgbClr val="000066"/>
                </a:solidFill>
              </a:rPr>
              <a:t>a</a:t>
            </a:r>
            <a:r>
              <a:rPr lang="sl-SI" sz="1000" dirty="0">
                <a:solidFill>
                  <a:srgbClr val="000066"/>
                </a:solidFill>
              </a:rPr>
              <a:t> se superponira atmosferskom (statičkom) pritisku </a:t>
            </a:r>
            <a:r>
              <a:rPr lang="x-none" sz="1000" i="1" dirty="0">
                <a:solidFill>
                  <a:srgbClr val="990000"/>
                </a:solidFill>
              </a:rPr>
              <a:t>p</a:t>
            </a:r>
            <a:r>
              <a:rPr lang="x-none" sz="1000" i="1" baseline="-25000" dirty="0">
                <a:solidFill>
                  <a:srgbClr val="990000"/>
                </a:solidFill>
              </a:rPr>
              <a:t>s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Zvučni pritisak nastaje kao rezultat generisanja zvuka i prostiranja zvučnih talasa.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romene</a:t>
            </a:r>
            <a:r>
              <a:rPr lang="sr-Latn-CS" sz="1000" dirty="0">
                <a:solidFill>
                  <a:srgbClr val="000066"/>
                </a:solidFill>
              </a:rPr>
              <a:t> zvučnog (akustičkog) pritiska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ve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ajeva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male u pore</a:t>
            </a:r>
            <a:r>
              <a:rPr lang="sl-SI" sz="1000" dirty="0">
                <a:solidFill>
                  <a:srgbClr val="000066"/>
                </a:solidFill>
              </a:rPr>
              <a:t>đ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enju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ravnote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nim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vrednostima</a:t>
            </a:r>
            <a:r>
              <a:rPr lang="sr-Latn-CS" sz="1000" dirty="0">
                <a:solidFill>
                  <a:srgbClr val="000066"/>
                </a:solidFill>
              </a:rPr>
              <a:t> – statičkim (atmosferskim) pritiskom.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sr-Latn-R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800000"/>
                </a:solidFill>
                <a:cs typeface="Times New Roman" pitchFamily="18" charset="0"/>
              </a:rPr>
              <a:t>Zaključak: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Zvuk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je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fizi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pojava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koja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nastaje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usled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vremenski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promenljivih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poreme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stacionarnog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stanja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elasti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sredine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b="1" dirty="0">
                <a:solidFill>
                  <a:srgbClr val="800000"/>
                </a:solidFill>
                <a:cs typeface="Times New Roman" pitchFamily="18" charset="0"/>
              </a:rPr>
              <a:t>Konstruktivne funkcije zvuka:</a:t>
            </a:r>
            <a:r>
              <a:rPr lang="sr-Latn-RS" sz="1000" b="1" baseline="0" dirty="0">
                <a:solidFill>
                  <a:srgbClr val="800000"/>
                </a:solidFill>
                <a:cs typeface="Times New Roman" pitchFamily="18" charset="0"/>
              </a:rPr>
              <a:t> </a:t>
            </a:r>
          </a:p>
          <a:p>
            <a:pPr marL="180000" marR="0" indent="-1800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dirty="0" err="1">
                <a:solidFill>
                  <a:srgbClr val="C00000"/>
                </a:solidFill>
                <a:cs typeface="Times New Roman" pitchFamily="18" charset="0"/>
              </a:rPr>
              <a:t>Zvuk</a:t>
            </a:r>
            <a:r>
              <a:rPr lang="en-US" sz="10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C00000"/>
                </a:solidFill>
              </a:rPr>
              <a:t>kao sredstvo komunikacije,</a:t>
            </a:r>
            <a:r>
              <a:rPr lang="sr-Latn-RS" sz="1000" baseline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180000" marR="0" indent="-1800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dirty="0" err="1">
                <a:solidFill>
                  <a:srgbClr val="C00000"/>
                </a:solidFill>
                <a:cs typeface="Times New Roman" pitchFamily="18" charset="0"/>
              </a:rPr>
              <a:t>Zvuk</a:t>
            </a:r>
            <a:r>
              <a:rPr lang="en-US" sz="10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C00000"/>
                </a:solidFill>
              </a:rPr>
              <a:t>kao </a:t>
            </a:r>
            <a:r>
              <a:rPr lang="en-US" sz="1000" dirty="0" err="1">
                <a:solidFill>
                  <a:srgbClr val="C00000"/>
                </a:solidFill>
              </a:rPr>
              <a:t>aktivan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sl-SI" sz="1000" dirty="0">
                <a:solidFill>
                  <a:srgbClr val="C00000"/>
                </a:solidFill>
              </a:rPr>
              <a:t>alat,</a:t>
            </a:r>
            <a:r>
              <a:rPr lang="sr-Latn-RS" sz="1000" baseline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180000" marR="0" indent="-1800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dirty="0" err="1">
                <a:solidFill>
                  <a:srgbClr val="C00000"/>
                </a:solidFill>
                <a:cs typeface="Times New Roman" pitchFamily="18" charset="0"/>
              </a:rPr>
              <a:t>Zvuk</a:t>
            </a:r>
            <a:r>
              <a:rPr lang="en-US" sz="10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C00000"/>
                </a:solidFill>
              </a:rPr>
              <a:t>kao </a:t>
            </a:r>
            <a:r>
              <a:rPr lang="en-US" sz="1000" dirty="0" err="1">
                <a:solidFill>
                  <a:srgbClr val="C00000"/>
                </a:solidFill>
              </a:rPr>
              <a:t>pasivan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sl-SI" sz="1000" dirty="0">
                <a:solidFill>
                  <a:srgbClr val="C00000"/>
                </a:solidFill>
              </a:rPr>
              <a:t>alat.</a:t>
            </a:r>
            <a:endParaRPr lang="en-GB" sz="10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990000"/>
                </a:solidFill>
                <a:cs typeface="Times New Roman" pitchFamily="18" charset="0"/>
              </a:rPr>
              <a:t>Zvuk</a:t>
            </a:r>
            <a:r>
              <a:rPr lang="en-US" sz="10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sl-SI" sz="1000" b="1" dirty="0">
                <a:solidFill>
                  <a:srgbClr val="990000"/>
                </a:solidFill>
              </a:rPr>
              <a:t>kao sredstvo komunikacije:</a:t>
            </a:r>
          </a:p>
          <a:p>
            <a:pPr marL="144000" marR="0" indent="-1440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Govor,</a:t>
            </a:r>
            <a:r>
              <a:rPr lang="sl-SI" sz="1000" dirty="0">
                <a:solidFill>
                  <a:srgbClr val="000066"/>
                </a:solidFill>
              </a:rPr>
              <a:t> koji nastaje kao rezultat kontrolisanog generisanja zvuka iz čovekovog vokalnog trakta;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Muzika,</a:t>
            </a:r>
            <a:r>
              <a:rPr lang="sl-SI" sz="1000" dirty="0">
                <a:solidFill>
                  <a:srgbClr val="000066"/>
                </a:solidFill>
              </a:rPr>
              <a:t> kao oblik umetničkog izražavanja čoveka; 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44000" marR="0" indent="-1440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990000"/>
                </a:solidFill>
              </a:rPr>
              <a:t>Nosač informacija, </a:t>
            </a:r>
            <a:r>
              <a:rPr lang="sl-SI" sz="1000" dirty="0">
                <a:solidFill>
                  <a:srgbClr val="000066"/>
                </a:solidFill>
              </a:rPr>
              <a:t>npr. u obliku znakova upozorenja,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što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su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: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zvo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no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telefona</a:t>
            </a:r>
            <a:r>
              <a:rPr lang="sl-SI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zvuk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automobilske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sirene</a:t>
            </a:r>
            <a:r>
              <a:rPr lang="sl-SI" sz="1000" dirty="0">
                <a:solidFill>
                  <a:srgbClr val="000066"/>
                </a:solidFill>
              </a:rPr>
              <a:t> ili sirene za uzbunu.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990000"/>
                </a:solidFill>
                <a:cs typeface="Times New Roman" pitchFamily="18" charset="0"/>
              </a:rPr>
              <a:t>Zvuk</a:t>
            </a:r>
            <a:r>
              <a:rPr lang="en-US" sz="10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sl-SI" sz="1000" b="1" dirty="0">
                <a:solidFill>
                  <a:srgbClr val="990000"/>
                </a:solidFill>
              </a:rPr>
              <a:t>kao aktivan alat - </a:t>
            </a:r>
            <a:r>
              <a:rPr lang="sl-SI" sz="1000" dirty="0">
                <a:solidFill>
                  <a:srgbClr val="000066"/>
                </a:solidFill>
              </a:rPr>
              <a:t>korišćenje energije zvuka za izvršavanje neke operacije: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ultrazvučne kade za čišćenje,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ultrazvučno zavarivanje,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osmatranje dna ispod plovila,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ultrazvučne dijagnostičke metode u medicini,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000" dirty="0">
                <a:solidFill>
                  <a:srgbClr val="000066"/>
                </a:solidFill>
              </a:rPr>
              <a:t>sistemi za aktivnu kontrolu buke (</a:t>
            </a:r>
            <a:r>
              <a:rPr lang="pl-PL" sz="1000" i="1" dirty="0">
                <a:solidFill>
                  <a:srgbClr val="000066"/>
                </a:solidFill>
              </a:rPr>
              <a:t>bukom protiv buke</a:t>
            </a:r>
            <a:r>
              <a:rPr lang="pl-PL" sz="1000" dirty="0">
                <a:solidFill>
                  <a:srgbClr val="000066"/>
                </a:solidFill>
              </a:rPr>
              <a:t>) ...</a:t>
            </a:r>
            <a:endParaRPr lang="en-GB" sz="1000" dirty="0">
              <a:solidFill>
                <a:srgbClr val="990000"/>
              </a:solidFill>
              <a:cs typeface="Times New Roman" pitchFamily="18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990000"/>
                </a:solidFill>
                <a:cs typeface="Times New Roman" pitchFamily="18" charset="0"/>
              </a:rPr>
              <a:t>Zvuk</a:t>
            </a:r>
            <a:r>
              <a:rPr lang="en-US" sz="10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sl-SI" sz="1000" b="1" dirty="0">
                <a:solidFill>
                  <a:srgbClr val="990000"/>
                </a:solidFill>
              </a:rPr>
              <a:t>kao pasivan alat - </a:t>
            </a:r>
            <a:r>
              <a:rPr lang="x-none" sz="1000" dirty="0">
                <a:solidFill>
                  <a:srgbClr val="000066"/>
                </a:solidFill>
              </a:rPr>
              <a:t>o</a:t>
            </a:r>
            <a:r>
              <a:rPr lang="sl-SI" sz="1000" dirty="0">
                <a:solidFill>
                  <a:srgbClr val="000066"/>
                </a:solidFill>
              </a:rPr>
              <a:t>tkrivanje pojave nekog događaja “prisluškivanjem” izvora koji generiše zvuk: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slušanje rada srca i pluća pomoću stetoskopa,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osluškivanje rada ventila kod automobila,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detekcija curenja ventila u velikim sistemima, 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dijagnostika stanja mašinskih sistema,</a:t>
            </a: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dirty="0">
                <a:solidFill>
                  <a:srgbClr val="000066"/>
                </a:solidFill>
              </a:rPr>
              <a:t>ocena kvaliteta analizom zvučnih signala</a:t>
            </a:r>
            <a:r>
              <a:rPr lang="x-none" sz="1000" dirty="0">
                <a:solidFill>
                  <a:srgbClr val="000066"/>
                </a:solidFill>
              </a:rPr>
              <a:t> </a:t>
            </a:r>
            <a:r>
              <a:rPr lang="sv-SE" sz="1000" dirty="0">
                <a:solidFill>
                  <a:srgbClr val="000066"/>
                </a:solidFill>
              </a:rPr>
              <a:t>...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Zvuk veoma često uznemirava i ugrožava čoveka. 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Mnogi zvučni događaji su neželjeni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neprijatni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takvi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predstavljaju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990000"/>
                </a:solidFill>
              </a:rPr>
              <a:t>buku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</a:rPr>
              <a:t>Nivo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smetnji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kvaliteta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ali i od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stava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prem</a:t>
            </a:r>
            <a:r>
              <a:rPr lang="sr-Latn-CS" sz="1000" dirty="0">
                <a:solidFill>
                  <a:srgbClr val="000066"/>
                </a:solidFill>
              </a:rPr>
              <a:t>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njemu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M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uzika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i govor su korisni zvukovi za one ljude koji žele da ih slušaju, ali za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druge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mogu da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ju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buk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posebno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ako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su glasni i ako se javljaju tokom spavanja ili vođenja razgovora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</a:t>
            </a:r>
            <a:r>
              <a:rPr lang="sr-Latn-CS" sz="10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definiše kao neželjeni zvuk kome pored fizičkih karakteristika treba dodati i štetna psihofizička dejstva i uticaje (smeta, uznemirava, ugrožava). 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Buka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je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subjektivna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kategorija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dok je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zvuk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 fi</a:t>
            </a:r>
            <a:r>
              <a:rPr lang="sr-Latn-CS" sz="1000" dirty="0">
                <a:solidFill>
                  <a:srgbClr val="000066"/>
                </a:solidFill>
              </a:rPr>
              <a:t>zička kategorija.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Osnovn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uslov 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da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zvuk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tretira kao buka je da postoji subjekt (čovek ili životinja) koji opaža zvuk i kome taj zvuk smeta: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s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aobr</a:t>
            </a:r>
            <a:r>
              <a:rPr lang="sr-Latn-CS" sz="1000" dirty="0">
                <a:solidFill>
                  <a:srgbClr val="000066"/>
                </a:solidFill>
              </a:rPr>
              <a:t>aćaj generiše zvuk, ali ne i buku ako u okolini saobraćajnice ne postoje stambeni objekti ili stanište životinja</a:t>
            </a:r>
            <a:r>
              <a:rPr lang="x-none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zvor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zvuka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prilikom </a:t>
            </a:r>
            <a:r>
              <a:rPr lang="sl-SI" sz="1000" dirty="0">
                <a:solidFill>
                  <a:srgbClr val="000066"/>
                </a:solidFill>
              </a:rPr>
              <a:t>oscilovanja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izaziva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promene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gustine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okru</a:t>
            </a:r>
            <a:r>
              <a:rPr lang="sl-SI" sz="1000" dirty="0">
                <a:solidFill>
                  <a:srgbClr val="000066"/>
                </a:solidFill>
              </a:rPr>
              <a:t>ž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enju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ime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sl-SI" sz="1000" dirty="0">
                <a:solidFill>
                  <a:srgbClr val="000066"/>
                </a:solidFill>
              </a:rPr>
              <a:t>generišu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talasi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Kada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sr-Latn-CS" sz="1000" dirty="0">
                <a:solidFill>
                  <a:srgbClr val="000066"/>
                </a:solidFill>
              </a:rPr>
              <a:t>zvor kreće </a:t>
            </a:r>
            <a:r>
              <a:rPr lang="sr-Latn-CS" sz="1000" dirty="0">
                <a:solidFill>
                  <a:srgbClr val="800000"/>
                </a:solidFill>
              </a:rPr>
              <a:t>u jednom smeru</a:t>
            </a:r>
            <a:r>
              <a:rPr lang="sr-Latn-CS" sz="1000" dirty="0">
                <a:solidFill>
                  <a:srgbClr val="000066"/>
                </a:solidFill>
              </a:rPr>
              <a:t>, 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estice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koje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nalaze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neposredno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uz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izvor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su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potisnute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N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a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taj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in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pove</a:t>
            </a:r>
            <a:r>
              <a:rPr lang="sl-SI" sz="1000" dirty="0">
                <a:solidFill>
                  <a:srgbClr val="000066"/>
                </a:solidFill>
              </a:rPr>
              <a:t>ć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ava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gustina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sloja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s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redine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neposredno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uz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izvor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sr-Latn-CS" sz="1000" dirty="0">
                <a:solidFill>
                  <a:srgbClr val="000066"/>
                </a:solidFill>
              </a:rPr>
              <a:t>U tom sloju dolazi do zgušnjavanja čestica koje prodiru u naredni sloj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potiskuju</a:t>
            </a:r>
            <a:r>
              <a:rPr lang="sr-Latn-CS" sz="1000" dirty="0">
                <a:solidFill>
                  <a:srgbClr val="000066"/>
                </a:solidFill>
              </a:rPr>
              <a:t>ć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njegove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estice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slede</a:t>
            </a:r>
            <a:r>
              <a:rPr lang="sr-Latn-CS" sz="1000" dirty="0">
                <a:solidFill>
                  <a:srgbClr val="000066"/>
                </a:solidFill>
              </a:rPr>
              <a:t>ć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em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sloju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ime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sr-Latn-CS" sz="1000" dirty="0">
                <a:solidFill>
                  <a:srgbClr val="000066"/>
                </a:solidFill>
              </a:rPr>
              <a:t>oscilacije izvora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prenose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daljinu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sloja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sloj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Kada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se </a:t>
            </a:r>
            <a:r>
              <a:rPr lang="sr-Latn-CS" sz="1000" dirty="0">
                <a:solidFill>
                  <a:srgbClr val="000066"/>
                </a:solidFill>
              </a:rPr>
              <a:t>izvor kreće </a:t>
            </a:r>
            <a:r>
              <a:rPr lang="en-GB" sz="1000" dirty="0">
                <a:solidFill>
                  <a:srgbClr val="800000"/>
                </a:solidFill>
                <a:cs typeface="Times New Roman" pitchFamily="18" charset="0"/>
              </a:rPr>
              <a:t>u </a:t>
            </a:r>
            <a:r>
              <a:rPr lang="en-GB" sz="1000" dirty="0" err="1">
                <a:solidFill>
                  <a:srgbClr val="800000"/>
                </a:solidFill>
                <a:cs typeface="Times New Roman" pitchFamily="18" charset="0"/>
              </a:rPr>
              <a:t>suprotnom</a:t>
            </a:r>
            <a:r>
              <a:rPr lang="en-GB" sz="1000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800000"/>
                </a:solidFill>
                <a:cs typeface="Times New Roman" pitchFamily="18" charset="0"/>
              </a:rPr>
              <a:t>smeru</a:t>
            </a:r>
            <a:r>
              <a:rPr lang="sr-Latn-CS" sz="1000" dirty="0">
                <a:solidFill>
                  <a:srgbClr val="000066"/>
                </a:solidFill>
              </a:rPr>
              <a:t>,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sloju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neposredno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pored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izvora se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stvara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praznina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koju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odmah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popunjavaju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estice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najbli</a:t>
            </a:r>
            <a:r>
              <a:rPr lang="sr-Latn-CS" sz="1000" dirty="0">
                <a:solidFill>
                  <a:srgbClr val="000066"/>
                </a:solidFill>
              </a:rPr>
              <a:t>ž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eg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sloja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Na </a:t>
            </a:r>
            <a:r>
              <a:rPr lang="sr-Latn-CS" sz="1000" dirty="0">
                <a:solidFill>
                  <a:srgbClr val="000066"/>
                </a:solidFill>
              </a:rPr>
              <a:t>njihovo mesto, zbog nastalog razređenja, dolaze čestice iz susednog sloja. Na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taj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in se 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estice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pomeraju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suprotnom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smeru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sr-Latn-CS" sz="1000" dirty="0">
                <a:solidFill>
                  <a:srgbClr val="000066"/>
                </a:solidFill>
              </a:rPr>
              <a:t> a talas razređenog vazduha se širi koncentrično odmah iza talasa zgusnutog vazduha.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Cela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pojava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ponavlja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ime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nastaju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talasi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koji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prostoru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sredin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kona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nom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brzinom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</a:rPr>
              <a:t>Prostiranje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talasa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je moguće opisati </a:t>
            </a:r>
            <a:r>
              <a:rPr lang="sr-Latn-CS" sz="1000" dirty="0">
                <a:solidFill>
                  <a:srgbClr val="000066"/>
                </a:solidFill>
              </a:rPr>
              <a:t>kretanjem mase koja je obešena preko opruge za oslonac (vertikalni harmonijski oscilator):</a:t>
            </a:r>
            <a:r>
              <a:rPr lang="sr-Latn-R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Ako se masa izvede iz ravnotežnog položaja sabijanjem opruge, nastaviće da se kreće gore-dole po sinusoidalnom zakonu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Prilikom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kompresije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ekspanzije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opruge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promene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prostiru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du</a:t>
            </a:r>
            <a:r>
              <a:rPr lang="sr-Latn-CS" sz="1000" dirty="0">
                <a:solidFill>
                  <a:srgbClr val="000066"/>
                </a:solidFill>
              </a:rPr>
              <a:t>ž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opruge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r>
              <a:rPr lang="sr-Latn-R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Kompresije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ekspanzije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molekula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vazduha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se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sli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no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prostiru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elasti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nu </a:t>
            </a:r>
            <a:r>
              <a:rPr lang="en-US" sz="1000" dirty="0" err="1">
                <a:solidFill>
                  <a:srgbClr val="000066"/>
                </a:solidFill>
                <a:cs typeface="Times New Roman" pitchFamily="18" charset="0"/>
              </a:rPr>
              <a:t>sredinu</a:t>
            </a:r>
            <a:r>
              <a:rPr lang="x-none" sz="1000" dirty="0">
                <a:solidFill>
                  <a:srgbClr val="000066"/>
                </a:solidFill>
                <a:cs typeface="Times New Roman" pitchFamily="18" charset="0"/>
              </a:rPr>
              <a:t> (vazduh)</a:t>
            </a:r>
            <a:r>
              <a:rPr 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990000"/>
                </a:solidFill>
                <a:cs typeface="Times New Roman" pitchFamily="18" charset="0"/>
              </a:rPr>
              <a:t>Zvu</a:t>
            </a:r>
            <a:r>
              <a:rPr lang="sr-Latn-CS" sz="1000" dirty="0">
                <a:solidFill>
                  <a:srgbClr val="990000"/>
                </a:solidFill>
              </a:rPr>
              <a:t>čni talas </a:t>
            </a:r>
            <a:r>
              <a:rPr lang="sr-Latn-CS" sz="1000" dirty="0">
                <a:solidFill>
                  <a:srgbClr val="000066"/>
                </a:solidFill>
              </a:rPr>
              <a:t>se definiše kao poremećaj koji se prostire kroz elastičnu sredinu, prenoseći energiju zvuka s jedne lokacije na drugu.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990000"/>
                </a:solidFill>
                <a:cs typeface="Times New Roman" pitchFamily="18" charset="0"/>
              </a:rPr>
              <a:t>Tal</a:t>
            </a:r>
            <a:r>
              <a:rPr lang="sl-SI" sz="1000" dirty="0">
                <a:solidFill>
                  <a:srgbClr val="990000"/>
                </a:solidFill>
              </a:rPr>
              <a:t>a</a:t>
            </a:r>
            <a:r>
              <a:rPr lang="en-GB" sz="1000" dirty="0" err="1">
                <a:solidFill>
                  <a:srgbClr val="990000"/>
                </a:solidFill>
                <a:cs typeface="Times New Roman" pitchFamily="18" charset="0"/>
              </a:rPr>
              <a:t>sni</a:t>
            </a:r>
            <a:r>
              <a:rPr lang="en-GB" sz="1000" dirty="0">
                <a:solidFill>
                  <a:srgbClr val="990000"/>
                </a:solidFill>
                <a:cs typeface="Times New Roman" pitchFamily="18" charset="0"/>
              </a:rPr>
              <a:t> front 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sl-SI" sz="1000" dirty="0">
                <a:solidFill>
                  <a:srgbClr val="000066"/>
                </a:solidFill>
              </a:rPr>
              <a:t>z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sl-SI" sz="1000" dirty="0">
                <a:solidFill>
                  <a:srgbClr val="000066"/>
                </a:solidFill>
              </a:rPr>
              <a:t>čava površinu na kojoj sve čestice sredine imaju </a:t>
            </a:r>
            <a:r>
              <a:rPr lang="sl-SI" sz="1000" i="1" dirty="0">
                <a:solidFill>
                  <a:srgbClr val="000066"/>
                </a:solidFill>
              </a:rPr>
              <a:t>istu fazu kretanja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r>
              <a:rPr lang="sr-Latn-RS" sz="1000" baseline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Talasni front u blizini izvora ima geometrijski oblik samog izvora, dok na većim udaljenostima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uglavnom prerasta u ravan.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talasi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mogu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prostirati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kroz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gasovite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te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ili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č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vrste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Times New Roman" pitchFamily="18" charset="0"/>
              </a:rPr>
              <a:t>sredine</a:t>
            </a:r>
            <a:r>
              <a:rPr lang="en-GB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endParaRPr lang="x-none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GB" sz="1000" i="1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l-SI" sz="1000" i="1" dirty="0">
                <a:solidFill>
                  <a:srgbClr val="000066"/>
                </a:solidFill>
              </a:rPr>
              <a:t>č</a:t>
            </a:r>
            <a:r>
              <a:rPr lang="en-GB" sz="1000" i="1" dirty="0" err="1">
                <a:solidFill>
                  <a:srgbClr val="000066"/>
                </a:solidFill>
                <a:cs typeface="Times New Roman" pitchFamily="18" charset="0"/>
              </a:rPr>
              <a:t>ni</a:t>
            </a:r>
            <a:r>
              <a:rPr lang="en-GB" sz="1000" i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sz="1000" i="1" dirty="0" err="1">
                <a:solidFill>
                  <a:srgbClr val="000066"/>
                </a:solidFill>
                <a:cs typeface="Times New Roman" pitchFamily="18" charset="0"/>
              </a:rPr>
              <a:t>talasi</a:t>
            </a:r>
            <a:r>
              <a:rPr lang="en-GB" sz="1000" i="1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sl-SI" sz="1000" i="1" dirty="0">
                <a:solidFill>
                  <a:srgbClr val="000066"/>
                </a:solidFill>
              </a:rPr>
              <a:t>ne prostiru kroz vakuum !!</a:t>
            </a:r>
            <a:endParaRPr lang="en-GB" sz="1000" i="1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7.gi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6.gif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2.wmf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56.jpeg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6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5.png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FIZIČKI KONCEPT ZVUKA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Vrste zvučnih talasa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008056" y="1651173"/>
            <a:ext cx="406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  Longitudinalni</a:t>
            </a:r>
            <a:endParaRPr lang="sr-Latn-CS" sz="1800" b="1" dirty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    (</a:t>
            </a:r>
            <a:r>
              <a:rPr lang="sr-Latn-CS" sz="1800" b="1" dirty="0">
                <a:solidFill>
                  <a:srgbClr val="000066"/>
                </a:solidFill>
              </a:rPr>
              <a:t>gasovita, tečna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, čvrsta sredina)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627784" y="3589064"/>
            <a:ext cx="4068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  Transverzalni</a:t>
            </a:r>
            <a:endParaRPr lang="sr-Latn-CS" sz="1800" b="1" dirty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    (čvrsta sredina)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328536" y="5509294"/>
            <a:ext cx="2483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  Kombinovani</a:t>
            </a:r>
          </a:p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    (čvrsta sredina)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1" name="Picture 2" descr="https://upload.wikimedia.org/wikipedia/commons/6/62/Onde_compression_impulsion_1d_30_peti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426" y="1012701"/>
            <a:ext cx="2905125" cy="2200275"/>
          </a:xfrm>
          <a:prstGeom prst="rect">
            <a:avLst/>
          </a:prstGeom>
          <a:noFill/>
        </p:spPr>
      </p:pic>
      <p:pic>
        <p:nvPicPr>
          <p:cNvPr id="130050" name="Picture 2" descr="https://upload.wikimedia.org/wikipedia/commons/6/6d/Onde_cisaillement_impulsion_1d_30_peti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5426" y="2924944"/>
            <a:ext cx="2905125" cy="2200275"/>
          </a:xfrm>
          <a:prstGeom prst="rect">
            <a:avLst/>
          </a:prstGeom>
          <a:noFill/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Vrste zvučnih talasa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79512" y="980728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LONGITUDINALNI ZVUČNI TALAS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26" name="Picture 24" descr="F:\Predavanja 2004-2005\Fenomen zvuka\longitudinalni tala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813" y="1484784"/>
            <a:ext cx="2565667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F:\Predavanja 2004-2005\Fenomen zvuka\Longwave0.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83" y="1484784"/>
            <a:ext cx="5979292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1371600" y="2187556"/>
            <a:ext cx="3276600" cy="0"/>
          </a:xfrm>
          <a:prstGeom prst="line">
            <a:avLst/>
          </a:prstGeom>
          <a:ln w="88900">
            <a:headEnd/>
            <a:tailEnd type="stealth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68055"/>
            <a:ext cx="5400000" cy="13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8480" y="3344895"/>
            <a:ext cx="2844000" cy="119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 descr="F:\Predavanja 2004-2005\Fenomen zvuka\lw 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902101"/>
            <a:ext cx="85344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5283200" y="1556792"/>
            <a:ext cx="3708400" cy="1173163"/>
            <a:chOff x="112" y="605"/>
            <a:chExt cx="2336" cy="739"/>
          </a:xfrm>
        </p:grpSpPr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 l="17188" t="47917" r="51563" b="40625"/>
            <a:stretch>
              <a:fillRect/>
            </a:stretch>
          </p:blipFill>
          <p:spPr bwMode="auto">
            <a:xfrm>
              <a:off x="112" y="605"/>
              <a:ext cx="2336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296" y="624"/>
              <a:ext cx="480" cy="2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sl-SI" sz="1400" b="1" dirty="0">
                  <a:solidFill>
                    <a:srgbClr val="A50021"/>
                  </a:solidFill>
                  <a:latin typeface="Arial" charset="0"/>
                </a:rPr>
                <a:t>Pomeraj čestice</a:t>
              </a:r>
              <a:endParaRPr lang="en-US" sz="14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Vrste zvučnih talasa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79512" y="980728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r-Latn-CS" sz="1800" b="1" dirty="0">
                <a:solidFill>
                  <a:srgbClr val="990000"/>
                </a:solidFill>
              </a:rPr>
              <a:t>TRANSVERZ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ALNI ZVUČNI TALAS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20" name="Picture 28" descr="F:\Predavanja 2004-2005\Fenomen zvuka\reflectionHard0.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086" y="2933642"/>
            <a:ext cx="34194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0136" y="4950163"/>
            <a:ext cx="3429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9" descr="F:\Predavanja 2004-2005\Fenomen zvuka\Transwave0.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673" y="1567755"/>
            <a:ext cx="4999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999753" y="2482155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Vrste zvučnih talasa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79512" y="980728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990000"/>
                </a:solidFill>
              </a:rPr>
              <a:t>KOMBINOVA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NI ZVUČNI TALAS</a:t>
            </a:r>
            <a:endParaRPr lang="en-GB" sz="1800" b="1" dirty="0">
              <a:solidFill>
                <a:srgbClr val="990000"/>
              </a:solidFill>
            </a:endParaRPr>
          </a:p>
        </p:txBody>
      </p:sp>
      <p:pic>
        <p:nvPicPr>
          <p:cNvPr id="19" name="Picture 18" descr="F:\Predavanja 2004-2005\Fenomen zvuka\water-wave0.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100" y="1484784"/>
            <a:ext cx="44037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My Documents\Nastava\Predavanja\PPP\Slike\v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54" y="1628800"/>
            <a:ext cx="3832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5" cstate="print"/>
          <a:srcRect l="17188" t="57292" r="41444" b="36458"/>
          <a:stretch>
            <a:fillRect/>
          </a:stretch>
        </p:blipFill>
        <p:spPr bwMode="auto">
          <a:xfrm>
            <a:off x="4713536" y="3835871"/>
            <a:ext cx="40349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5107112" y="2832596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8424" y="980728"/>
            <a:ext cx="810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Osnovne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veli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ine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koje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karakterišu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e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talas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e i njihovo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prostiranje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: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14831" y="1539777"/>
            <a:ext cx="3901385" cy="507831"/>
            <a:chOff x="2411760" y="1700808"/>
            <a:chExt cx="3901385" cy="507831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2569145" y="1700808"/>
              <a:ext cx="37440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x-none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T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alasna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du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ž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ina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,  </a:t>
              </a:r>
              <a:r>
                <a:rPr lang="en-US" sz="1800" b="1" i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x-none" sz="1800" b="1" i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[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m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]</a:t>
              </a:r>
              <a:endParaRPr 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pic>
          <p:nvPicPr>
            <p:cNvPr id="33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1914253"/>
              <a:ext cx="144000" cy="144000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2614831" y="2115841"/>
            <a:ext cx="3901385" cy="507831"/>
            <a:chOff x="2411760" y="2276872"/>
            <a:chExt cx="3901385" cy="507831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569145" y="2276872"/>
              <a:ext cx="37440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x-none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F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rekvencija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zvuka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sl-SI" sz="1800" b="1" i="1" dirty="0">
                  <a:solidFill>
                    <a:srgbClr val="000066"/>
                  </a:solidFill>
                  <a:latin typeface="Arial" charset="0"/>
                </a:rPr>
                <a:t>f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[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Hz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]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4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477266"/>
              <a:ext cx="144000" cy="144000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2614831" y="2691905"/>
            <a:ext cx="3901385" cy="507831"/>
            <a:chOff x="2411760" y="2852936"/>
            <a:chExt cx="3901385" cy="507831"/>
          </a:xfrm>
        </p:grpSpPr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569145" y="2852936"/>
              <a:ext cx="37440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x-none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P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eriod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oscilovanja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čestica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en-US" sz="1800" b="1" i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T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[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s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]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5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059597"/>
              <a:ext cx="144000" cy="1440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2614831" y="3267969"/>
            <a:ext cx="3901385" cy="507831"/>
            <a:chOff x="2411760" y="3429000"/>
            <a:chExt cx="3901385" cy="507831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2569145" y="3429000"/>
              <a:ext cx="37440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Brzina prostiranja zvuka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sl-SI" sz="1800" b="1" i="1" dirty="0">
                  <a:solidFill>
                    <a:srgbClr val="000066"/>
                  </a:solidFill>
                  <a:latin typeface="Arial" charset="0"/>
                </a:rPr>
                <a:t>c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[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m/s</a:t>
              </a:r>
              <a:r>
                <a:rPr lang="sl-SI" sz="1800" b="1" dirty="0">
                  <a:solidFill>
                    <a:srgbClr val="000066"/>
                  </a:solidFill>
                  <a:latin typeface="Arial" charset="0"/>
                  <a:cs typeface="Arial" charset="0"/>
                  <a:sym typeface="Symbol" pitchFamily="18" charset="2"/>
                </a:rPr>
                <a:t>]</a:t>
              </a: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7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638715"/>
              <a:ext cx="144000" cy="144000"/>
            </a:xfrm>
            <a:prstGeom prst="rect">
              <a:avLst/>
            </a:prstGeom>
            <a:noFill/>
          </p:spPr>
        </p:pic>
      </p:grpSp>
      <p:pic>
        <p:nvPicPr>
          <p:cNvPr id="19" name="Picture 18" descr="prenosenje-zvu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88049"/>
            <a:ext cx="4857750" cy="2286000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grpSp>
        <p:nvGrpSpPr>
          <p:cNvPr id="18" name="Group 36"/>
          <p:cNvGrpSpPr>
            <a:grpSpLocks noChangeAspect="1"/>
          </p:cNvGrpSpPr>
          <p:nvPr/>
        </p:nvGrpSpPr>
        <p:grpSpPr bwMode="auto">
          <a:xfrm>
            <a:off x="1323268" y="1557602"/>
            <a:ext cx="6480000" cy="2087890"/>
            <a:chOff x="96" y="288"/>
            <a:chExt cx="5088" cy="1644"/>
          </a:xfrm>
        </p:grpSpPr>
        <p:pic>
          <p:nvPicPr>
            <p:cNvPr id="19" name="Picture 16" descr="F:\Predavanja 2004-2005\Fenomen zvuka\harmonic0.2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008"/>
              <a:ext cx="1768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 descr="F:\Predavanja 2004-2005\Fenomen zvuka\harmonic0.2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" y="1008"/>
              <a:ext cx="1768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 descr="F:\Predavanja 2004-2005\Fenomen zvuka\Longwave0.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88"/>
              <a:ext cx="5088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1208" y="1668"/>
              <a:ext cx="394" cy="24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000" b="1" dirty="0">
                  <a:latin typeface="Arial" charset="0"/>
                </a:rPr>
                <a:t>talasna dužina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3168" y="1668"/>
              <a:ext cx="394" cy="24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000" b="1" dirty="0">
                  <a:latin typeface="Arial" charset="0"/>
                </a:rPr>
                <a:t>talasna dužina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690" y="1824"/>
              <a:ext cx="276" cy="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874" y="1824"/>
              <a:ext cx="276" cy="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864" y="1680"/>
              <a:ext cx="68" cy="14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902" y="1680"/>
              <a:ext cx="68" cy="14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650" y="1812"/>
              <a:ext cx="276" cy="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834" y="1812"/>
              <a:ext cx="276" cy="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2824" y="1668"/>
              <a:ext cx="68" cy="14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3862" y="1668"/>
              <a:ext cx="68" cy="14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1728" y="1848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1808" y="1632"/>
              <a:ext cx="2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000" b="1" i="1" dirty="0">
                  <a:solidFill>
                    <a:schemeClr val="accent2"/>
                  </a:solidFill>
                </a:rPr>
                <a:t>x</a:t>
              </a:r>
              <a:endParaRPr lang="en-US" sz="1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3692" y="1845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3774" y="1629"/>
              <a:ext cx="1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000" i="1" dirty="0">
                  <a:solidFill>
                    <a:schemeClr val="accent2"/>
                  </a:solidFill>
                </a:rPr>
                <a:t>x</a:t>
              </a:r>
              <a:endParaRPr lang="en-US" sz="1000" i="1" dirty="0">
                <a:solidFill>
                  <a:schemeClr val="accent2"/>
                </a:solidFill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rot="-5400000">
              <a:off x="456" y="149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14" y="1665"/>
              <a:ext cx="36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i="1" dirty="0">
                  <a:solidFill>
                    <a:schemeClr val="accent2"/>
                  </a:solidFill>
                </a:rPr>
                <a:t>p,</a:t>
              </a:r>
              <a:r>
                <a:rPr lang="sl-SI" sz="1600" i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endParaRPr lang="en-US" sz="1600" i="1" dirty="0">
                <a:solidFill>
                  <a:schemeClr val="accent2"/>
                </a:solidFill>
              </a:endParaRPr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 rot="-5400000">
              <a:off x="2432" y="149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2490" y="1665"/>
              <a:ext cx="36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i="1" dirty="0">
                  <a:solidFill>
                    <a:schemeClr val="accent2"/>
                  </a:solidFill>
                </a:rPr>
                <a:t>p,</a:t>
              </a:r>
              <a:r>
                <a:rPr lang="sl-SI" sz="1600" i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endParaRPr lang="en-US" sz="1600" i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1584" y="720"/>
              <a:ext cx="206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40" descr="C:\My Documents\Nastava\Predavanja\PPP\Slike\ba7660-06,4.jpg"/>
          <p:cNvPicPr>
            <a:picLocks noChangeAspect="1" noChangeArrowheads="1"/>
          </p:cNvPicPr>
          <p:nvPr/>
        </p:nvPicPr>
        <p:blipFill>
          <a:blip r:embed="rId5" cstate="print"/>
          <a:srcRect b="11797"/>
          <a:stretch>
            <a:fillRect/>
          </a:stretch>
        </p:blipFill>
        <p:spPr bwMode="auto">
          <a:xfrm>
            <a:off x="2507587" y="3949176"/>
            <a:ext cx="4111363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332000" y="3987399"/>
            <a:ext cx="6480000" cy="2104217"/>
            <a:chOff x="165100" y="3773055"/>
            <a:chExt cx="6480000" cy="2104217"/>
          </a:xfrm>
        </p:grpSpPr>
        <p:grpSp>
          <p:nvGrpSpPr>
            <p:cNvPr id="35" name="Group 60"/>
            <p:cNvGrpSpPr>
              <a:grpSpLocks noChangeAspect="1"/>
            </p:cNvGrpSpPr>
            <p:nvPr/>
          </p:nvGrpSpPr>
          <p:grpSpPr bwMode="auto">
            <a:xfrm>
              <a:off x="165100" y="3773055"/>
              <a:ext cx="6480000" cy="2101410"/>
              <a:chOff x="104" y="2200"/>
              <a:chExt cx="5088" cy="1650"/>
            </a:xfrm>
          </p:grpSpPr>
          <p:pic>
            <p:nvPicPr>
              <p:cNvPr id="37" name="Picture 51" descr="F:\Predavanja 2004-2005\Fenomen zvuka\harmonic5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" y="2928"/>
                <a:ext cx="1200" cy="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0" descr="F:\Predavanja 2004-2005\Fenomen zvuka\Longwave0.05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4" y="2200"/>
                <a:ext cx="508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>
                <a:off x="432" y="2665"/>
                <a:ext cx="2064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939" y="3597"/>
                <a:ext cx="47" cy="19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1653" y="3621"/>
                <a:ext cx="47" cy="19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957" y="3747"/>
                <a:ext cx="177" cy="4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1506" y="3741"/>
                <a:ext cx="177" cy="4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9" name="Text Box 58"/>
              <p:cNvSpPr txBox="1">
                <a:spLocks noChangeArrowheads="1"/>
              </p:cNvSpPr>
              <p:nvPr/>
            </p:nvSpPr>
            <p:spPr bwMode="auto">
              <a:xfrm>
                <a:off x="1184" y="3626"/>
                <a:ext cx="258" cy="19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2"/>
                    </a:solidFill>
                    <a:sym typeface="Symbol" pitchFamily="18" charset="2"/>
                  </a:rPr>
                  <a:t>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>
              <a:off x="2123728" y="5771782"/>
              <a:ext cx="281270" cy="268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19"/>
            <p:cNvSpPr txBox="1">
              <a:spLocks noChangeArrowheads="1"/>
            </p:cNvSpPr>
            <p:nvPr/>
          </p:nvSpPr>
          <p:spPr bwMode="auto">
            <a:xfrm>
              <a:off x="2051720" y="5496689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i="1" dirty="0">
                  <a:solidFill>
                    <a:schemeClr val="accent2"/>
                  </a:solidFill>
                </a:rPr>
                <a:t>x</a:t>
              </a:r>
              <a:endParaRPr lang="en-US" sz="1600" i="1" dirty="0">
                <a:solidFill>
                  <a:schemeClr val="accent2"/>
                </a:solidFill>
              </a:endParaRPr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 rot="16200000">
              <a:off x="737948" y="5318388"/>
              <a:ext cx="6113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935250" y="5538718"/>
              <a:ext cx="4683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i="1" dirty="0">
                  <a:solidFill>
                    <a:schemeClr val="accent2"/>
                  </a:solidFill>
                </a:rPr>
                <a:t>p,</a:t>
              </a:r>
              <a:r>
                <a:rPr lang="sl-SI" sz="1600" i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endParaRPr lang="en-US" sz="16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332000" y="1192081"/>
            <a:ext cx="6480000" cy="2091223"/>
            <a:chOff x="180232" y="977737"/>
            <a:chExt cx="6480000" cy="2091223"/>
          </a:xfrm>
        </p:grpSpPr>
        <p:grpSp>
          <p:nvGrpSpPr>
            <p:cNvPr id="60" name="Group 61"/>
            <p:cNvGrpSpPr>
              <a:grpSpLocks noChangeAspect="1"/>
            </p:cNvGrpSpPr>
            <p:nvPr/>
          </p:nvGrpSpPr>
          <p:grpSpPr bwMode="auto">
            <a:xfrm>
              <a:off x="180232" y="977737"/>
              <a:ext cx="6480000" cy="2091223"/>
              <a:chOff x="96" y="288"/>
              <a:chExt cx="5088" cy="1642"/>
            </a:xfrm>
          </p:grpSpPr>
          <p:pic>
            <p:nvPicPr>
              <p:cNvPr id="61" name="Picture 6" descr="F:\Predavanja 2004-2005\Fenomen zvuka\harmonic0.2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6" y="1008"/>
                <a:ext cx="1768" cy="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7" descr="F:\Predavanja 2004-2005\Fenomen zvuka\Longwave0.5.gif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6" y="288"/>
                <a:ext cx="508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1690" y="1824"/>
                <a:ext cx="276" cy="4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874" y="1824"/>
                <a:ext cx="276" cy="4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1902" y="1680"/>
                <a:ext cx="68" cy="144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8"/>
              <p:cNvSpPr>
                <a:spLocks noChangeShapeType="1"/>
              </p:cNvSpPr>
              <p:nvPr/>
            </p:nvSpPr>
            <p:spPr bwMode="auto">
              <a:xfrm>
                <a:off x="1728" y="18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1795" y="1632"/>
                <a:ext cx="22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1600" i="1" dirty="0">
                    <a:solidFill>
                      <a:schemeClr val="accent2"/>
                    </a:solidFill>
                  </a:rPr>
                  <a:t>x</a:t>
                </a:r>
                <a:endParaRPr lang="en-US" sz="1600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rot="-5400000">
                <a:off x="456" y="149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586" y="1693"/>
                <a:ext cx="223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600" i="1" dirty="0">
                    <a:solidFill>
                      <a:schemeClr val="accent2"/>
                    </a:solidFill>
                  </a:rPr>
                  <a:t>p,</a:t>
                </a:r>
                <a:r>
                  <a:rPr lang="sl-SI" sz="1600" i="1" dirty="0">
                    <a:solidFill>
                      <a:schemeClr val="accent2"/>
                    </a:solidFill>
                    <a:sym typeface="Symbol" pitchFamily="18" charset="2"/>
                  </a:rPr>
                  <a:t></a:t>
                </a:r>
                <a:endParaRPr lang="en-US" sz="1600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" name="Line 26"/>
              <p:cNvSpPr>
                <a:spLocks noChangeShapeType="1"/>
              </p:cNvSpPr>
              <p:nvPr/>
            </p:nvSpPr>
            <p:spPr bwMode="auto">
              <a:xfrm>
                <a:off x="528" y="720"/>
                <a:ext cx="2064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 Box 59"/>
              <p:cNvSpPr txBox="1">
                <a:spLocks noChangeArrowheads="1"/>
              </p:cNvSpPr>
              <p:nvPr/>
            </p:nvSpPr>
            <p:spPr bwMode="auto">
              <a:xfrm>
                <a:off x="1297" y="1647"/>
                <a:ext cx="241" cy="19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2"/>
                    </a:solidFill>
                    <a:sym typeface="Symbol" pitchFamily="18" charset="2"/>
                  </a:rPr>
                  <a:t>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115616" y="2708920"/>
              <a:ext cx="144016" cy="276999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endParaRPr lang="sr-Latn-CS" sz="1200" dirty="0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609543" y="2924944"/>
              <a:ext cx="495819" cy="89835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383732" y="2492896"/>
            <a:ext cx="761747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8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l-SI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[Hz]</a:t>
            </a:r>
            <a:endParaRPr lang="en-US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4378415" y="2924944"/>
            <a:ext cx="3720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 Hz = 1 oscilacija u sekundi</a:t>
            </a:r>
            <a:r>
              <a:rPr lang="en-GB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0" descr="F:\Predavanja 2004-2005\Fenomen zvuka\period0.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869" y="3429000"/>
            <a:ext cx="1836000" cy="30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pic>
        <p:nvPicPr>
          <p:cNvPr id="29" name="Picture 38" descr="F:\Predavanja 2004-2005\Fenomen zvuka\period0.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141" y="98104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F:\Predavanja 2004-2005\Fenomen zvuka\Longwave0.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2477" y="3695945"/>
            <a:ext cx="6480000" cy="120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942417" y="4248864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" name="Picture 16" descr="F:\Predavanja 2004-2005\Fenomen zvuka\Longwave0.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477" y="1147881"/>
            <a:ext cx="6480000" cy="12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942417" y="1706488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2967941" y="1021432"/>
            <a:ext cx="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2967941" y="3640008"/>
            <a:ext cx="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1456096" y="2363192"/>
            <a:ext cx="3744913" cy="993775"/>
            <a:chOff x="204" y="1335"/>
            <a:chExt cx="2359" cy="626"/>
          </a:xfrm>
        </p:grpSpPr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2336" y="1598"/>
              <a:ext cx="2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362" y="1363"/>
              <a:ext cx="1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chemeClr val="accent2"/>
                  </a:solidFill>
                </a:rPr>
                <a:t>t</a:t>
              </a:r>
              <a:endParaRPr lang="en-US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rot="16200000">
              <a:off x="113" y="1575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204" y="1748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chemeClr val="accent2"/>
                  </a:solidFill>
                </a:rPr>
                <a:t>p,</a:t>
              </a:r>
              <a:r>
                <a:rPr lang="sl-SI" sz="1600" b="1" i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endParaRPr lang="en-US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1217" y="1728"/>
              <a:ext cx="39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1600" b="1" dirty="0">
                  <a:solidFill>
                    <a:schemeClr val="accent2"/>
                  </a:solidFill>
                  <a:sym typeface="Symbol" pitchFamily="18" charset="2"/>
                </a:rPr>
                <a:t>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156" y="1779"/>
              <a:ext cx="181" cy="93"/>
            </a:xfrm>
            <a:custGeom>
              <a:avLst/>
              <a:gdLst>
                <a:gd name="T0" fmla="*/ 207 w 234"/>
                <a:gd name="T1" fmla="*/ 97237 h 39"/>
                <a:gd name="T2" fmla="*/ 0 w 234"/>
                <a:gd name="T3" fmla="*/ 97237 h 39"/>
                <a:gd name="T4" fmla="*/ 0 w 234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39">
                  <a:moveTo>
                    <a:pt x="234" y="39"/>
                  </a:move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accent2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 flipH="1">
              <a:off x="1519" y="1779"/>
              <a:ext cx="181" cy="93"/>
            </a:xfrm>
            <a:custGeom>
              <a:avLst/>
              <a:gdLst>
                <a:gd name="T0" fmla="*/ 207 w 234"/>
                <a:gd name="T1" fmla="*/ 97237 h 39"/>
                <a:gd name="T2" fmla="*/ 0 w 234"/>
                <a:gd name="T3" fmla="*/ 97237 h 39"/>
                <a:gd name="T4" fmla="*/ 0 w 234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39">
                  <a:moveTo>
                    <a:pt x="234" y="39"/>
                  </a:move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accent2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1887897" y="4937323"/>
            <a:ext cx="2693988" cy="981076"/>
            <a:chOff x="476" y="2939"/>
            <a:chExt cx="1697" cy="618"/>
          </a:xfrm>
        </p:grpSpPr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1946" y="3199"/>
              <a:ext cx="2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>
              <a:off x="1965" y="2971"/>
              <a:ext cx="1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chemeClr val="accent2"/>
                  </a:solidFill>
                </a:rPr>
                <a:t>t</a:t>
              </a:r>
              <a:endParaRPr lang="en-US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rot="16200000">
              <a:off x="386" y="3179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>
              <a:off x="476" y="3335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chemeClr val="accent2"/>
                  </a:solidFill>
                </a:rPr>
                <a:t>p,</a:t>
              </a:r>
              <a:r>
                <a:rPr lang="sl-SI" sz="1600" b="1" i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endParaRPr lang="en-US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1128" y="3344"/>
              <a:ext cx="39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1600" b="1" dirty="0">
                  <a:solidFill>
                    <a:schemeClr val="accent2"/>
                  </a:solidFill>
                  <a:sym typeface="Symbol" pitchFamily="18" charset="2"/>
                </a:rPr>
                <a:t>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160" y="3412"/>
              <a:ext cx="91" cy="93"/>
            </a:xfrm>
            <a:custGeom>
              <a:avLst/>
              <a:gdLst>
                <a:gd name="T0" fmla="*/ 3 w 234"/>
                <a:gd name="T1" fmla="*/ 97237 h 39"/>
                <a:gd name="T2" fmla="*/ 0 w 234"/>
                <a:gd name="T3" fmla="*/ 97237 h 39"/>
                <a:gd name="T4" fmla="*/ 0 w 234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39">
                  <a:moveTo>
                    <a:pt x="234" y="39"/>
                  </a:move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accent2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flipH="1">
              <a:off x="1424" y="3408"/>
              <a:ext cx="91" cy="93"/>
            </a:xfrm>
            <a:custGeom>
              <a:avLst/>
              <a:gdLst>
                <a:gd name="T0" fmla="*/ 0 w 234"/>
                <a:gd name="T1" fmla="*/ 97237 h 39"/>
                <a:gd name="T2" fmla="*/ 0 w 234"/>
                <a:gd name="T3" fmla="*/ 97237 h 39"/>
                <a:gd name="T4" fmla="*/ 0 w 234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39">
                  <a:moveTo>
                    <a:pt x="234" y="39"/>
                  </a:move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accent2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029410" y="1916832"/>
            <a:ext cx="504056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1600" b="0" dirty="0">
                <a:solidFill>
                  <a:srgbClr val="990000"/>
                </a:solidFill>
                <a:latin typeface="Arial Black" pitchFamily="34" charset="0"/>
              </a:rPr>
              <a:t>Manja frekvencija - veći period oscilovanja.</a:t>
            </a:r>
            <a:r>
              <a:rPr lang="en-GB" sz="1600" b="0" dirty="0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GB" sz="1600" b="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029410" y="4469689"/>
            <a:ext cx="504056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1600" b="0" dirty="0">
                <a:solidFill>
                  <a:srgbClr val="990000"/>
                </a:solidFill>
                <a:latin typeface="Arial Black" pitchFamily="34" charset="0"/>
              </a:rPr>
              <a:t>Veća frekvencija - manji period oscilovanja.</a:t>
            </a:r>
            <a:r>
              <a:rPr lang="en-GB" sz="1600" b="0" dirty="0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GB" sz="1600" b="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35020"/>
              </p:ext>
            </p:extLst>
          </p:nvPr>
        </p:nvGraphicFramePr>
        <p:xfrm>
          <a:off x="5459593" y="2516910"/>
          <a:ext cx="11128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406080" progId="Equation.DSMT4">
                  <p:embed/>
                </p:oleObj>
              </mc:Choice>
              <mc:Fallback>
                <p:oleObj name="Equation" r:id="rId7" imgW="571320" imgH="4060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593" y="2516910"/>
                        <a:ext cx="1112837" cy="7921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pic>
        <p:nvPicPr>
          <p:cNvPr id="38" name="Picture 5" descr="F:\Predavanja 2004-2005\Fenomen zvuka\lw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03920"/>
            <a:ext cx="67056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1520" y="2339588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Frekvencija zvuka – </a:t>
            </a: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KOLIKO ČESTO?</a:t>
            </a:r>
            <a:r>
              <a:rPr lang="en-GB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716496" y="2780928"/>
            <a:ext cx="3390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Broj oscilacija koje čestica izvrši u jedinici vremena: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4724400" y="2339588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Brzina zvuka – </a:t>
            </a: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KOLIKO BRZO?</a:t>
            </a:r>
            <a:r>
              <a:rPr lang="en-GB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4991100" y="2780928"/>
            <a:ext cx="33528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Rastojanje koje poremećaj pređe u jedinici vremena: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60" name="Object 14"/>
          <p:cNvGraphicFramePr>
            <a:graphicFrameLocks noChangeAspect="1"/>
          </p:cNvGraphicFramePr>
          <p:nvPr/>
        </p:nvGraphicFramePr>
        <p:xfrm>
          <a:off x="1979613" y="3860800"/>
          <a:ext cx="85248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292" imgH="355292" progId="Equation.DSMT4">
                  <p:embed/>
                </p:oleObj>
              </mc:Choice>
              <mc:Fallback>
                <p:oleObj name="Equation" r:id="rId4" imgW="355292" imgH="35529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852487" cy="8524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5"/>
          <p:cNvGraphicFramePr>
            <a:graphicFrameLocks noChangeAspect="1"/>
          </p:cNvGraphicFramePr>
          <p:nvPr/>
        </p:nvGraphicFramePr>
        <p:xfrm>
          <a:off x="6300192" y="3861048"/>
          <a:ext cx="8223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603" imgH="355292" progId="Equation.3">
                  <p:embed/>
                </p:oleObj>
              </mc:Choice>
              <mc:Fallback>
                <p:oleObj name="Equation" r:id="rId6" imgW="342603" imgH="35529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861048"/>
                        <a:ext cx="822325" cy="8524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600" y="1043444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Brzina z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vuka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z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avisi od: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39552" y="1475492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Inercionih osobina sredine (masa, gustina):</a:t>
            </a:r>
            <a:r>
              <a:rPr lang="en-GB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611560" y="1904342"/>
          <a:ext cx="22155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900" imgH="190500" progId="Equation.3">
                  <p:embed/>
                </p:oleObj>
              </mc:Choice>
              <mc:Fallback>
                <p:oleObj name="Equation" r:id="rId3" imgW="977900" imgH="190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04342"/>
                        <a:ext cx="2215500" cy="43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39552" y="262762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Elastičnih osobina sredine (deformabilnost, elastičnost, fleksibilnost):</a:t>
            </a:r>
            <a:r>
              <a:rPr lang="en-GB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611560" y="3140075"/>
          <a:ext cx="2664000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28600" progId="Equation.DSMT4">
                  <p:embed/>
                </p:oleObj>
              </mc:Choice>
              <mc:Fallback>
                <p:oleObj name="Equation" r:id="rId5" imgW="120636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140075"/>
                        <a:ext cx="2664000" cy="50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594667"/>
              </p:ext>
            </p:extLst>
          </p:nvPr>
        </p:nvGraphicFramePr>
        <p:xfrm>
          <a:off x="611560" y="4113184"/>
          <a:ext cx="2371006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457200" progId="Equation.DSMT4">
                  <p:embed/>
                </p:oleObj>
              </mc:Choice>
              <mc:Fallback>
                <p:oleObj name="Equation" r:id="rId7" imgW="111744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13184"/>
                        <a:ext cx="2371006" cy="97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415134" y="3717032"/>
            <a:ext cx="468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1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sl-SI" sz="1600" b="1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l-SI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pritisak</a:t>
            </a:r>
            <a:r>
              <a:rPr lang="en-GB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sredine u stacionarnom stanju;</a:t>
            </a:r>
            <a:endParaRPr lang="en-GB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415134" y="4146699"/>
            <a:ext cx="468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1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b="1" i="1" dirty="0">
                <a:solidFill>
                  <a:srgbClr val="000066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sl-SI" sz="1600" b="1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l-SI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gustina sredine</a:t>
            </a:r>
            <a:r>
              <a:rPr lang="en-GB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stacionarnom stanju;</a:t>
            </a:r>
            <a:endParaRPr lang="en-GB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3415134" y="4650755"/>
            <a:ext cx="468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1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sl-SI" sz="1600" b="1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l-SI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specifična toplota pri stalnom pritisku;</a:t>
            </a:r>
            <a:endParaRPr lang="en-GB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3415134" y="5154811"/>
            <a:ext cx="468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1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sl-SI" sz="1600" b="1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l-SI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specifična toplota pri stalnoj zapremini;</a:t>
            </a:r>
            <a:endParaRPr lang="en-GB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6" y="1611255"/>
            <a:ext cx="144000" cy="144000"/>
          </a:xfrm>
          <a:prstGeom prst="rect">
            <a:avLst/>
          </a:prstGeom>
          <a:noFill/>
        </p:spPr>
      </p:pic>
      <p:pic>
        <p:nvPicPr>
          <p:cNvPr id="35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890" y="2758564"/>
            <a:ext cx="144000" cy="144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1772816"/>
            <a:ext cx="8244056" cy="38164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Nastajanje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Funkcije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Definicija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Definicija buke;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Prostiranje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Vrste zvučnih talasa;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Veličine zvučnog talasa;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Pojave pri prostiranju zvučnih talasa.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FIZIČKI KONCEPT ZVUKA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9B9EDE-34A4-4EBE-8E07-5B9EE4628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92" y="2456892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836000" y="1052736"/>
            <a:ext cx="54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sz="2000" b="1" dirty="0">
                <a:solidFill>
                  <a:srgbClr val="000066"/>
                </a:solidFill>
                <a:latin typeface="Arial" charset="0"/>
              </a:rPr>
              <a:t>Brzina z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vuka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2000" b="1" i="1" dirty="0">
                <a:solidFill>
                  <a:srgbClr val="000066"/>
                </a:solidFill>
                <a:latin typeface="Arial" charset="0"/>
              </a:rPr>
              <a:t>c</a:t>
            </a:r>
            <a:r>
              <a:rPr lang="sr-Latn-CS" sz="2000" b="1" dirty="0">
                <a:solidFill>
                  <a:srgbClr val="000066"/>
                </a:solidFill>
                <a:latin typeface="Arial" charset="0"/>
              </a:rPr>
              <a:t> [m/s] u različitim sredinama: </a:t>
            </a:r>
            <a:r>
              <a:rPr lang="en-GB" sz="20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20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7584" y="1635721"/>
          <a:ext cx="3384376" cy="45295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1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Materijal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U masivu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U šipkama i pločama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Aluminijum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6300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5150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66"/>
                          </a:solidFill>
                        </a:rPr>
                        <a:t>B</a:t>
                      </a:r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akar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5000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3700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Gvožđe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4350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3700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Čelik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6100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5050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Olovo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2050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1200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Staklo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5600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5200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Beton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3100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Led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3200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Pluta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500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Hrastovina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4000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Borovina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3500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Tvrda guma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2400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1450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Meka guma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1050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</a:rPr>
                        <a:t>70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860032" y="1628800"/>
          <a:ext cx="3384376" cy="2159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1">
                <a:tc rowSpan="3"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Gasovi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x-none" sz="1400" b="1" baseline="-25000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baseline="-250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258 - 268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Kiseonik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AA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317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A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Vodonik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1270</a:t>
                      </a:r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1">
                <a:tc rowSpan="4"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Tečnosti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Alkohol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1150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Živa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Ulje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1540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Glicerin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3" cstate="print"/>
          <a:srcRect l="23438" t="22917" r="20313" b="18750"/>
          <a:stretch>
            <a:fillRect/>
          </a:stretch>
        </p:blipFill>
        <p:spPr bwMode="auto">
          <a:xfrm>
            <a:off x="3854152" y="3497933"/>
            <a:ext cx="38862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2051720" y="1556792"/>
          <a:ext cx="1412879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393529" progId="Equation.3">
                  <p:embed/>
                </p:oleObj>
              </mc:Choice>
              <mc:Fallback>
                <p:oleObj name="Equation" r:id="rId4" imgW="672808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556792"/>
                        <a:ext cx="1412879" cy="82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73001" y="1634624"/>
            <a:ext cx="33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600" b="1" i="1" dirty="0">
                <a:solidFill>
                  <a:srgbClr val="000066"/>
                </a:solidFill>
              </a:rPr>
              <a:t> c</a:t>
            </a:r>
            <a:r>
              <a:rPr lang="sl-SI" sz="1600" b="1" i="1" baseline="-25000" dirty="0">
                <a:solidFill>
                  <a:srgbClr val="000066"/>
                </a:solidFill>
              </a:rPr>
              <a:t>0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 – brzina zvuka pri T = 273</a:t>
            </a:r>
            <a:r>
              <a:rPr lang="sl-SI" sz="16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K;</a:t>
            </a:r>
            <a:endParaRPr lang="en-GB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73001" y="1974230"/>
            <a:ext cx="33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600" b="1" i="1" dirty="0">
                <a:solidFill>
                  <a:srgbClr val="000066"/>
                </a:solidFill>
              </a:rPr>
              <a:t> T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  – apsolutna temperatura u K;</a:t>
            </a:r>
            <a:endParaRPr lang="en-GB" sz="16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51720" y="2797691"/>
          <a:ext cx="145062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500" imgH="190500" progId="Equation.3">
                  <p:embed/>
                </p:oleObj>
              </mc:Choice>
              <mc:Fallback>
                <p:oleObj name="Equation" r:id="rId6" imgW="698500" imgH="1905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97691"/>
                        <a:ext cx="1450625" cy="39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73001" y="2600816"/>
            <a:ext cx="33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600" b="1" i="1" dirty="0">
                <a:solidFill>
                  <a:srgbClr val="000066"/>
                </a:solidFill>
              </a:rPr>
              <a:t> c</a:t>
            </a:r>
            <a:r>
              <a:rPr lang="sl-SI" sz="1600" b="1" i="1" baseline="-25000" dirty="0">
                <a:solidFill>
                  <a:srgbClr val="000066"/>
                </a:solidFill>
              </a:rPr>
              <a:t>0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 – brzina zvuka pri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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= 0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º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C;</a:t>
            </a:r>
            <a:endParaRPr lang="en-GB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73001" y="2953742"/>
            <a:ext cx="33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600" b="1" i="1" dirty="0">
                <a:solidFill>
                  <a:srgbClr val="000066"/>
                </a:solidFill>
              </a:rPr>
              <a:t> </a:t>
            </a:r>
            <a:r>
              <a:rPr lang="sl-SI" sz="1600" b="1" i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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  – temperatura u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º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C;</a:t>
            </a:r>
            <a:endParaRPr lang="en-GB" sz="16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010484" y="4293096"/>
          <a:ext cx="16214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152334" progId="Equation.3">
                  <p:embed/>
                </p:oleObj>
              </mc:Choice>
              <mc:Fallback>
                <p:oleObj name="Equation" r:id="rId8" imgW="761669" imgH="15233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484" y="4293096"/>
                        <a:ext cx="1621409" cy="32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44144" y="3789040"/>
            <a:ext cx="1154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Vazduh:</a:t>
            </a:r>
            <a:endParaRPr lang="en-GB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110096" y="4869160"/>
            <a:ext cx="1422184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800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l-SI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r-Latn-CS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340</a:t>
            </a:r>
            <a:r>
              <a:rPr lang="sr-Latn-CS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m/s</a:t>
            </a:r>
            <a:endParaRPr lang="en-US" sz="1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28600" y="971436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Brzina z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vuka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u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funkciji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temperature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sredine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: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Veličine zvučnog talasa</a:t>
            </a:r>
          </a:p>
        </p:txBody>
      </p:sp>
      <p:pic>
        <p:nvPicPr>
          <p:cNvPr id="21" name="Picture 4" descr="C:\My Documents\Nastava\Predavanja\PPP\Slike\ba7660-06,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11683"/>
            <a:ext cx="54864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95300" y="4620345"/>
            <a:ext cx="81534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Frekvencija i talasna dužina zvuka su međusobno zavisne veličine:</a:t>
            </a:r>
            <a:r>
              <a:rPr lang="en-GB" sz="18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 l="16406" t="29167" r="13281" b="57291"/>
          <a:stretch>
            <a:fillRect/>
          </a:stretch>
        </p:blipFill>
        <p:spPr bwMode="auto">
          <a:xfrm>
            <a:off x="800100" y="5085184"/>
            <a:ext cx="7543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pic>
        <p:nvPicPr>
          <p:cNvPr id="16" name="Picture 4" descr="C:\My Documents\Nastava\Predavanja\PPP\Slike\ba7666-11,22a.jpg"/>
          <p:cNvPicPr>
            <a:picLocks noChangeAspect="1" noChangeArrowheads="1"/>
          </p:cNvPicPr>
          <p:nvPr/>
        </p:nvPicPr>
        <p:blipFill>
          <a:blip r:embed="rId3" cstate="print"/>
          <a:srcRect t="11118"/>
          <a:stretch>
            <a:fillRect/>
          </a:stretch>
        </p:blipFill>
        <p:spPr bwMode="auto">
          <a:xfrm>
            <a:off x="1447800" y="980728"/>
            <a:ext cx="6299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94320" y="3203684"/>
            <a:ext cx="745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Prostiranje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nih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talasa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je 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pra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ć</a:t>
            </a:r>
            <a:r>
              <a:rPr lang="en-GB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eno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x-none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pojavama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koje su posledica:</a:t>
            </a:r>
            <a:r>
              <a: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64088" y="3717032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Refleksija zvučnih talasa; 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64334" y="3723274"/>
            <a:ext cx="437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Susreta zvučnog talasa sa preprekom:</a:t>
            </a:r>
            <a:r>
              <a:rPr lang="en-US" sz="18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364088" y="4163482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Difrakcija zvučnih talasa;</a:t>
            </a: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364088" y="4609932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if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uzija zvučnih talasa;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3718892" y="5056382"/>
            <a:ext cx="308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Refrakcija zvučnih talasa;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056448" y="5049420"/>
            <a:ext cx="2793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Pojava u samoj sredini:</a:t>
            </a:r>
            <a:r>
              <a:rPr lang="en-US" sz="18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3718892" y="5502832"/>
            <a:ext cx="3229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sipacija zvučne energije;</a:t>
            </a: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917304" y="5949280"/>
            <a:ext cx="215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Doplerov efekat;</a:t>
            </a: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1058416" y="594928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Kretanja izvora:</a:t>
            </a:r>
            <a:r>
              <a:rPr lang="en-US" sz="18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4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339" y="3841766"/>
            <a:ext cx="144000" cy="144000"/>
          </a:xfrm>
          <a:prstGeom prst="rect">
            <a:avLst/>
          </a:prstGeom>
          <a:noFill/>
        </p:spPr>
      </p:pic>
      <p:pic>
        <p:nvPicPr>
          <p:cNvPr id="4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754" y="5176008"/>
            <a:ext cx="144000" cy="144000"/>
          </a:xfrm>
          <a:prstGeom prst="rect">
            <a:avLst/>
          </a:prstGeom>
          <a:noFill/>
        </p:spPr>
      </p:pic>
      <p:pic>
        <p:nvPicPr>
          <p:cNvPr id="4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312" y="6069076"/>
            <a:ext cx="144000" cy="144000"/>
          </a:xfrm>
          <a:prstGeom prst="rect">
            <a:avLst/>
          </a:prstGeom>
          <a:noFill/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88024" y="5297121"/>
            <a:ext cx="22973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Uslov za nastanak refleksije: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022725" y="140927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899592" y="1668884"/>
            <a:ext cx="3313113" cy="3416300"/>
            <a:chOff x="171" y="1792"/>
            <a:chExt cx="2087" cy="2152"/>
          </a:xfrm>
        </p:grpSpPr>
        <p:pic>
          <p:nvPicPr>
            <p:cNvPr id="27" name="Picture 13" descr="F:\Predavanja 2004-2005\Fenomen zvuka\MONOPOLE0.2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" y="1840"/>
              <a:ext cx="2050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71" y="1792"/>
              <a:ext cx="1066" cy="215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Talasna dužina zvučnog talasa MNOGO VEĆA </a:t>
              </a:r>
              <a:br>
                <a:rPr lang="sl-SI" sz="1800" b="1" dirty="0">
                  <a:solidFill>
                    <a:srgbClr val="000066"/>
                  </a:solidFill>
                  <a:latin typeface="Arial" charset="0"/>
                </a:rPr>
              </a:b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od širine prepreke. 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905" y="2775"/>
              <a:ext cx="69" cy="1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03200" y="933882"/>
            <a:ext cx="4896000" cy="507831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dirty="0">
                <a:solidFill>
                  <a:srgbClr val="800000"/>
                </a:solidFill>
                <a:latin typeface="Arial Black" pitchFamily="34" charset="0"/>
              </a:rPr>
              <a:t>Refleksija zvučnih talasa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85418"/>
              </p:ext>
            </p:extLst>
          </p:nvPr>
        </p:nvGraphicFramePr>
        <p:xfrm>
          <a:off x="7190652" y="5198963"/>
          <a:ext cx="822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342751" progId="Equation.3">
                  <p:embed/>
                </p:oleObj>
              </mc:Choice>
              <mc:Fallback>
                <p:oleObj name="Equation" r:id="rId4" imgW="342751" imgH="34275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652" y="5198963"/>
                        <a:ext cx="822325" cy="822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4906143" y="1642511"/>
            <a:ext cx="3484563" cy="3416300"/>
            <a:chOff x="3099" y="316"/>
            <a:chExt cx="2195" cy="2152"/>
          </a:xfrm>
        </p:grpSpPr>
        <p:pic>
          <p:nvPicPr>
            <p:cNvPr id="40" name="Picture 10" descr="F:\Predavanja 2004-2005\Fenomen zvuka\MONOPOLE0.2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336"/>
              <a:ext cx="2050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4890" y="645"/>
              <a:ext cx="273" cy="1530"/>
            </a:xfrm>
            <a:custGeom>
              <a:avLst/>
              <a:gdLst>
                <a:gd name="T0" fmla="*/ 0 w 273"/>
                <a:gd name="T1" fmla="*/ 198 h 1530"/>
                <a:gd name="T2" fmla="*/ 3 w 273"/>
                <a:gd name="T3" fmla="*/ 1332 h 1530"/>
                <a:gd name="T4" fmla="*/ 267 w 273"/>
                <a:gd name="T5" fmla="*/ 1530 h 1530"/>
                <a:gd name="T6" fmla="*/ 273 w 273"/>
                <a:gd name="T7" fmla="*/ 0 h 1530"/>
                <a:gd name="T8" fmla="*/ 0 w 273"/>
                <a:gd name="T9" fmla="*/ 198 h 1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1530">
                  <a:moveTo>
                    <a:pt x="0" y="198"/>
                  </a:moveTo>
                  <a:lnTo>
                    <a:pt x="3" y="1332"/>
                  </a:lnTo>
                  <a:lnTo>
                    <a:pt x="267" y="1530"/>
                  </a:lnTo>
                  <a:lnTo>
                    <a:pt x="273" y="0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3099" y="316"/>
              <a:ext cx="1066" cy="215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l-SI" sz="1800" b="1" dirty="0">
                  <a:solidFill>
                    <a:srgbClr val="000066"/>
                  </a:solidFill>
                </a:rPr>
                <a:t>Talasna dužina zvučnog talasa MNOGO MANJA </a:t>
              </a:r>
              <a:br>
                <a:rPr lang="sl-SI" sz="1800" b="1" dirty="0">
                  <a:solidFill>
                    <a:srgbClr val="000066"/>
                  </a:solidFill>
                </a:rPr>
              </a:br>
              <a:r>
                <a:rPr lang="sl-SI" sz="1800" b="1" dirty="0">
                  <a:solidFill>
                    <a:srgbClr val="000066"/>
                  </a:solidFill>
                </a:rPr>
                <a:t>od širine prepreke. </a:t>
              </a: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 rot="16200000">
              <a:off x="4611" y="1188"/>
              <a:ext cx="96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1800" b="1" dirty="0">
                  <a:latin typeface="Arial" charset="0"/>
                </a:rPr>
                <a:t>ZVUČNA SENKA </a:t>
              </a:r>
              <a:endParaRPr lang="en-GB" sz="18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4827" y="870"/>
              <a:ext cx="69" cy="11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4556" y="876"/>
              <a:ext cx="2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H="1">
              <a:off x="4548" y="1972"/>
              <a:ext cx="2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4656" y="864"/>
              <a:ext cx="0" cy="11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4445" y="1305"/>
              <a:ext cx="161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0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3" cstate="print"/>
          <a:srcRect l="16406" t="42708" r="32031" b="19792"/>
          <a:stretch>
            <a:fillRect/>
          </a:stretch>
        </p:blipFill>
        <p:spPr bwMode="auto">
          <a:xfrm>
            <a:off x="1066800" y="1780580"/>
            <a:ext cx="68580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2438400" y="1124744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MODELOVANJE REFLEKSIJE </a:t>
            </a:r>
            <a:r>
              <a:rPr lang="sl-SI" sz="1800" b="1" dirty="0">
                <a:solidFill>
                  <a:srgbClr val="800000"/>
                </a:solidFill>
              </a:rPr>
              <a:t>ZVUKA</a:t>
            </a:r>
            <a:endParaRPr lang="en-GB" sz="1800" b="1" dirty="0">
              <a:solidFill>
                <a:srgbClr val="80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2017"/>
              </p:ext>
            </p:extLst>
          </p:nvPr>
        </p:nvGraphicFramePr>
        <p:xfrm>
          <a:off x="2555776" y="4581184"/>
          <a:ext cx="1781357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215806" progId="Equation.3">
                  <p:embed/>
                </p:oleObj>
              </mc:Choice>
              <mc:Fallback>
                <p:oleObj name="Equation" r:id="rId4" imgW="761669" imgH="21580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581184"/>
                        <a:ext cx="1781357" cy="50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022725" y="140927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80000" y="976953"/>
            <a:ext cx="8784000" cy="507831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800000"/>
                </a:solidFill>
                <a:latin typeface="Arial Black" pitchFamily="34" charset="0"/>
              </a:rPr>
              <a:t>Difrakcija zvučnih talasa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9672" y="1628800"/>
            <a:ext cx="6096000" cy="4133528"/>
            <a:chOff x="179512" y="2348880"/>
            <a:chExt cx="6096000" cy="4133528"/>
          </a:xfrm>
        </p:grpSpPr>
        <p:pic>
          <p:nvPicPr>
            <p:cNvPr id="19" name="Picture 54" descr="C:\My Documents\Nastava\Predavanja\PPP\Slike\ba7660-06,6.jpg"/>
            <p:cNvPicPr>
              <a:picLocks noChangeAspect="1" noChangeArrowheads="1"/>
            </p:cNvPicPr>
            <p:nvPr/>
          </p:nvPicPr>
          <p:blipFill>
            <a:blip r:embed="rId3" cstate="print"/>
            <a:srcRect t="8234"/>
            <a:stretch>
              <a:fillRect/>
            </a:stretch>
          </p:blipFill>
          <p:spPr bwMode="auto">
            <a:xfrm>
              <a:off x="179512" y="2708920"/>
              <a:ext cx="6096000" cy="377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835696" y="2348880"/>
              <a:ext cx="2304256" cy="45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Granični slučajevi: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022725" y="140927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53573" y="1063848"/>
            <a:ext cx="2761654" cy="4597400"/>
            <a:chOff x="153573" y="1063848"/>
            <a:chExt cx="2761654" cy="4597400"/>
          </a:xfrm>
        </p:grpSpPr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153573" y="1063848"/>
              <a:ext cx="2743388" cy="4597400"/>
              <a:chOff x="240" y="-64"/>
              <a:chExt cx="2512" cy="4160"/>
            </a:xfrm>
          </p:grpSpPr>
          <p:pic>
            <p:nvPicPr>
              <p:cNvPr id="29" name="Picture 6" descr="F:\Predavanja 2004-2005\Fenomen zvuka\difrakcija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1872"/>
                <a:ext cx="2512" cy="2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7" descr="F:\Predavanja 2004-2005\Fenomen zvuka\difrakcija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-64"/>
                <a:ext cx="2512" cy="2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672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792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928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1048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1176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1312" y="144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>
                <a:off x="1456" y="152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1584" y="136"/>
                <a:ext cx="0" cy="37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370" y="864"/>
                <a:ext cx="272" cy="227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 rot="16200000">
              <a:off x="1815320" y="3026972"/>
              <a:ext cx="1554033" cy="64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l-SI" sz="1800" b="1" dirty="0">
                  <a:latin typeface="Arial" charset="0"/>
                </a:rPr>
                <a:t>ZVUČNA SENKA </a:t>
              </a:r>
              <a:endParaRPr lang="en-GB" sz="18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1082243" y="2107529"/>
              <a:ext cx="3252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865346" y="3118977"/>
              <a:ext cx="325247" cy="369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800" b="1" i="1" dirty="0">
                  <a:solidFill>
                    <a:srgbClr val="000066"/>
                  </a:solidFill>
                </a:rPr>
                <a:t>b</a:t>
              </a:r>
              <a:endParaRPr lang="en-US" sz="1800" b="1" i="1" dirty="0">
                <a:solidFill>
                  <a:srgbClr val="000066"/>
                </a:solidFill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H="1">
              <a:off x="1069552" y="4576648"/>
              <a:ext cx="3252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1247157" y="2119322"/>
              <a:ext cx="0" cy="24357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" name="Picture 34" descr="Difrakci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914" y="2864315"/>
            <a:ext cx="4685451" cy="35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096723" y="1726355"/>
            <a:ext cx="23160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Uslov za difrakciju:</a:t>
            </a:r>
            <a:endParaRPr lang="en-GB" sz="1800" b="1" dirty="0">
              <a:solidFill>
                <a:srgbClr val="80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81352"/>
              </p:ext>
            </p:extLst>
          </p:nvPr>
        </p:nvGraphicFramePr>
        <p:xfrm>
          <a:off x="6469441" y="1260271"/>
          <a:ext cx="1340871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749160" progId="Equation.DSMT4">
                  <p:embed/>
                </p:oleObj>
              </mc:Choice>
              <mc:Fallback>
                <p:oleObj name="Equation" r:id="rId6" imgW="698400" imgH="749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441" y="1260271"/>
                        <a:ext cx="1340871" cy="144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48695"/>
              </p:ext>
            </p:extLst>
          </p:nvPr>
        </p:nvGraphicFramePr>
        <p:xfrm>
          <a:off x="443644" y="5682865"/>
          <a:ext cx="708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368280" progId="Equation.DSMT4">
                  <p:embed/>
                </p:oleObj>
              </mc:Choice>
              <mc:Fallback>
                <p:oleObj name="Equation" r:id="rId8" imgW="36828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44" y="5682865"/>
                        <a:ext cx="708025" cy="7080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187832" y="5622339"/>
            <a:ext cx="18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Nema difrakcije – stvara se zvučna senka.</a:t>
            </a:r>
            <a:endParaRPr lang="en-GB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36792"/>
              </p:ext>
            </p:extLst>
          </p:nvPr>
        </p:nvGraphicFramePr>
        <p:xfrm>
          <a:off x="3979528" y="4437112"/>
          <a:ext cx="134143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749160" progId="Equation.DSMT4">
                  <p:embed/>
                </p:oleObj>
              </mc:Choice>
              <mc:Fallback>
                <p:oleObj name="Equation" r:id="rId3" imgW="698400" imgH="749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528" y="4437112"/>
                        <a:ext cx="1341437" cy="14398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555" y="1268760"/>
            <a:ext cx="86709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6171" y="1412776"/>
            <a:ext cx="2088232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1200" b="1" dirty="0"/>
              <a:t>Visoka frekvencija – mala talasna dužina </a:t>
            </a:r>
            <a:r>
              <a:rPr lang="sr-Latn-CS" sz="1200" b="1" i="1" dirty="0">
                <a:sym typeface="Symbol" panose="05050102010706020507" pitchFamily="18" charset="2"/>
              </a:rPr>
              <a:t>( </a:t>
            </a:r>
            <a:r>
              <a:rPr lang="sr-Latn-CS" sz="1200" b="1" dirty="0"/>
              <a:t>&lt; </a:t>
            </a:r>
            <a:r>
              <a:rPr lang="sr-Latn-CS" sz="1200" b="1" i="1" dirty="0"/>
              <a:t>b</a:t>
            </a:r>
            <a:r>
              <a:rPr lang="sr-Latn-CS" sz="1200" b="1" dirty="0"/>
              <a:t>/4)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9321" y="2180321"/>
            <a:ext cx="2016000" cy="50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sr-Latn-CS" sz="1200" b="1" dirty="0"/>
              <a:t>Niska frekvencija – velika talasna dužina </a:t>
            </a:r>
            <a:r>
              <a:rPr lang="sr-Latn-CS" sz="1200" b="1" i="1" dirty="0">
                <a:sym typeface="Symbol" panose="05050102010706020507" pitchFamily="18" charset="2"/>
              </a:rPr>
              <a:t>( </a:t>
            </a:r>
            <a:r>
              <a:rPr lang="sr-Latn-CS" sz="1200" b="1" dirty="0"/>
              <a:t>&gt; </a:t>
            </a:r>
            <a:r>
              <a:rPr lang="sr-Latn-CS" sz="1200" b="1" dirty="0" err="1"/>
              <a:t>10</a:t>
            </a:r>
            <a:r>
              <a:rPr lang="sr-Latn-CS" sz="1200" b="1" i="1" dirty="0" err="1"/>
              <a:t>b</a:t>
            </a:r>
            <a:r>
              <a:rPr lang="sr-Latn-CS" sz="1200" b="1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6989" y="1309762"/>
            <a:ext cx="3096344" cy="5399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72000" rtlCol="0">
            <a:spAutoFit/>
          </a:bodyPr>
          <a:lstStyle/>
          <a:p>
            <a:r>
              <a:rPr lang="sr-Latn-CS" sz="1400" b="1" dirty="0">
                <a:solidFill>
                  <a:srgbClr val="C00000"/>
                </a:solidFill>
              </a:rPr>
              <a:t>Zvuk se savija i dopire iza prepreke kao da prepreka ne postoji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1720" y="3574864"/>
            <a:ext cx="2016224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108000" rtlCol="0">
            <a:spAutoFit/>
          </a:bodyPr>
          <a:lstStyle/>
          <a:p>
            <a:r>
              <a:rPr lang="sr-Latn-CS" sz="1400" b="1" dirty="0"/>
              <a:t>Zvučna senka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45132" y="1779488"/>
            <a:ext cx="1510310" cy="375552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rgbClr val="C00000"/>
                </a:solidFill>
                <a:latin typeface="Arial" charset="0"/>
              </a:rPr>
              <a:t>Nema difrakcije</a:t>
            </a:r>
            <a:endParaRPr lang="en-GB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49D848F-C8C0-F98F-B2CA-C2CEC077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4646101"/>
            <a:ext cx="1510310" cy="102188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rgbClr val="C00000"/>
                </a:solidFill>
                <a:latin typeface="Arial" charset="0"/>
              </a:rPr>
              <a:t>Uslov za difrakciju zvučnih talasa:</a:t>
            </a:r>
            <a:endParaRPr lang="en-GB" sz="1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28600" y="972790"/>
            <a:ext cx="8737600" cy="507831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800000"/>
                </a:solidFill>
                <a:latin typeface="Arial Black" pitchFamily="34" charset="0"/>
              </a:rPr>
              <a:t>Difuzija zvučnih talasa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9632" y="1613647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Uslov za nastanak difuzije:</a:t>
            </a:r>
          </a:p>
        </p:txBody>
      </p:sp>
      <p:pic>
        <p:nvPicPr>
          <p:cNvPr id="18" name="Picture 44" descr="C:\My Documents\Nastava\Predavanja\PPP\Slike\ba7660-06,7.jpg"/>
          <p:cNvPicPr>
            <a:picLocks noChangeAspect="1" noChangeArrowheads="1"/>
          </p:cNvPicPr>
          <p:nvPr/>
        </p:nvPicPr>
        <p:blipFill>
          <a:blip r:embed="rId3" cstate="print"/>
          <a:srcRect t="6415"/>
          <a:stretch>
            <a:fillRect/>
          </a:stretch>
        </p:blipFill>
        <p:spPr bwMode="auto">
          <a:xfrm>
            <a:off x="1547664" y="2018983"/>
            <a:ext cx="6495796" cy="421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376124" y="1613647"/>
            <a:ext cx="1932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rgbClr val="800000"/>
                </a:solidFill>
              </a:rPr>
              <a:t>Nema</a:t>
            </a: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 difuzije: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Nastajanje zvuka</a:t>
            </a:r>
          </a:p>
        </p:txBody>
      </p:sp>
      <p:pic>
        <p:nvPicPr>
          <p:cNvPr id="21" name="Picture 13" descr="F:\Predavanja 2004-2005\Fenomen zvuka\MONOPOLE0.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120" y="1413296"/>
            <a:ext cx="460176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pic>
        <p:nvPicPr>
          <p:cNvPr id="45" name="Picture 4" descr="F:\Predavanja 2004-2005\Fenomen zvuka\refrakcija-animacij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256" y="1820615"/>
            <a:ext cx="45720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9512" y="976953"/>
            <a:ext cx="8784000" cy="507831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800000"/>
                </a:solidFill>
                <a:latin typeface="Arial Black" pitchFamily="34" charset="0"/>
              </a:rPr>
              <a:t>Refrakcija zvučnih talasa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2903884" y="5593083"/>
            <a:ext cx="21602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800000"/>
                </a:solidFill>
              </a:rPr>
              <a:t>F</a:t>
            </a:r>
            <a:r>
              <a:rPr lang="en-US" sz="1800" b="1" dirty="0" err="1">
                <a:solidFill>
                  <a:srgbClr val="800000"/>
                </a:solidFill>
              </a:rPr>
              <a:t>resnelov</a:t>
            </a: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err="1">
                <a:solidFill>
                  <a:srgbClr val="800000"/>
                </a:solidFill>
              </a:rPr>
              <a:t>zakon</a:t>
            </a:r>
            <a:r>
              <a:rPr lang="sr-Latn-CS" sz="1800" b="1" dirty="0">
                <a:solidFill>
                  <a:srgbClr val="800000"/>
                </a:solidFill>
              </a:rPr>
              <a:t>:</a:t>
            </a:r>
            <a:endParaRPr lang="en-US" sz="1800" b="1" dirty="0">
              <a:solidFill>
                <a:srgbClr val="800000"/>
              </a:solidFill>
            </a:endParaRPr>
          </a:p>
        </p:txBody>
      </p:sp>
      <p:graphicFrame>
        <p:nvGraphicFramePr>
          <p:cNvPr id="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91247"/>
              </p:ext>
            </p:extLst>
          </p:nvPr>
        </p:nvGraphicFramePr>
        <p:xfrm>
          <a:off x="5076192" y="5514282"/>
          <a:ext cx="1224000" cy="71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700" imgH="381000" progId="Equation.3">
                  <p:embed/>
                </p:oleObj>
              </mc:Choice>
              <mc:Fallback>
                <p:oleObj name="Equation" r:id="rId4" imgW="647700" imgH="38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92" y="5514282"/>
                        <a:ext cx="1224000" cy="71962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28966"/>
              </p:ext>
            </p:extLst>
          </p:nvPr>
        </p:nvGraphicFramePr>
        <p:xfrm>
          <a:off x="2611760" y="4739820"/>
          <a:ext cx="172382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28600" progId="Equation.DSMT4">
                  <p:embed/>
                </p:oleObj>
              </mc:Choice>
              <mc:Fallback>
                <p:oleObj name="Equation" r:id="rId6" imgW="1091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760" y="4739820"/>
                        <a:ext cx="1723825" cy="36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7800" y="1048961"/>
            <a:ext cx="8788400" cy="507831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800000"/>
                </a:solidFill>
                <a:latin typeface="Arial Black" pitchFamily="34" charset="0"/>
              </a:rPr>
              <a:t>Disipacija</a:t>
            </a:r>
            <a:r>
              <a:rPr lang="en-US" sz="18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latin typeface="Arial Black" pitchFamily="34" charset="0"/>
              </a:rPr>
              <a:t>zvučne</a:t>
            </a:r>
            <a:r>
              <a:rPr lang="en-US" sz="18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latin typeface="Arial Black" pitchFamily="34" charset="0"/>
              </a:rPr>
              <a:t>energije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9512" y="1844824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Uzroci disipacije zvučne energije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4875" y="2483604"/>
            <a:ext cx="3580929" cy="369332"/>
            <a:chOff x="2215207" y="2483604"/>
            <a:chExt cx="3580929" cy="369332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367136" y="2483604"/>
              <a:ext cx="3429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Viskoznost fluida.</a:t>
              </a:r>
              <a:r>
                <a:rPr lang="en-US" sz="1800" b="1" dirty="0">
                  <a:solidFill>
                    <a:srgbClr val="8000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4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5207" y="2598959"/>
              <a:ext cx="144000" cy="144000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2314875" y="3100318"/>
            <a:ext cx="5713509" cy="369332"/>
            <a:chOff x="2242867" y="3155345"/>
            <a:chExt cx="5713509" cy="369332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393776" y="3155345"/>
              <a:ext cx="55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Lokalno odvođenje toplote.</a:t>
              </a:r>
              <a:r>
                <a:rPr lang="en-US" sz="1800" b="1" dirty="0">
                  <a:solidFill>
                    <a:srgbClr val="8000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5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2867" y="3280387"/>
              <a:ext cx="144000" cy="144000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2314875" y="3717032"/>
            <a:ext cx="5637308" cy="369332"/>
            <a:chOff x="763492" y="4019441"/>
            <a:chExt cx="5637308" cy="369332"/>
          </a:xfrm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914400" y="4019441"/>
              <a:ext cx="548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Rezonansa u molekulima.</a:t>
              </a:r>
              <a:r>
                <a:rPr lang="en-US" sz="1800" b="1" dirty="0">
                  <a:solidFill>
                    <a:srgbClr val="8000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6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3492" y="4144480"/>
              <a:ext cx="144000" cy="144000"/>
            </a:xfrm>
            <a:prstGeom prst="rect">
              <a:avLst/>
            </a:prstGeom>
            <a:noFill/>
          </p:spPr>
        </p:pic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Pojave pri prostiranju zvučnih talasa</a:t>
            </a:r>
          </a:p>
        </p:txBody>
      </p: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189411" y="1046030"/>
            <a:ext cx="2222349" cy="2743010"/>
            <a:chOff x="96" y="320"/>
            <a:chExt cx="1802" cy="2244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469" t="16667" r="35156" b="26042"/>
            <a:stretch>
              <a:fillRect/>
            </a:stretch>
          </p:blipFill>
          <p:spPr bwMode="auto">
            <a:xfrm>
              <a:off x="96" y="320"/>
              <a:ext cx="1795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440" y="1112"/>
              <a:ext cx="665" cy="35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445" y="1205"/>
              <a:ext cx="1404" cy="25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oval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064" y="918"/>
              <a:ext cx="31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i="1">
                  <a:solidFill>
                    <a:srgbClr val="FF3300"/>
                  </a:solidFill>
                </a:rPr>
                <a:t>p</a:t>
              </a:r>
              <a:r>
                <a:rPr lang="sr-Latn-CS" sz="1600" b="1" baseline="-25000">
                  <a:solidFill>
                    <a:srgbClr val="FF3300"/>
                  </a:solidFill>
                </a:rPr>
                <a:t>1</a:t>
              </a:r>
              <a:endParaRPr lang="en-US" sz="1600" b="1" baseline="-25000">
                <a:solidFill>
                  <a:srgbClr val="FF3300"/>
                </a:solidFill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6" y="957"/>
              <a:ext cx="31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i="1" dirty="0">
                  <a:solidFill>
                    <a:srgbClr val="990099"/>
                  </a:solidFill>
                </a:rPr>
                <a:t>p</a:t>
              </a:r>
              <a:r>
                <a:rPr lang="sr-Latn-CS" sz="1600" b="1" baseline="-25000" dirty="0">
                  <a:solidFill>
                    <a:srgbClr val="990099"/>
                  </a:solidFill>
                </a:rPr>
                <a:t>2</a:t>
              </a:r>
              <a:endParaRPr lang="en-US" sz="1600" b="1" baseline="-25000" dirty="0">
                <a:solidFill>
                  <a:srgbClr val="990099"/>
                </a:solidFill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68" y="1022"/>
              <a:ext cx="27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i="1" dirty="0">
                  <a:solidFill>
                    <a:srgbClr val="FF3300"/>
                  </a:solidFill>
                </a:rPr>
                <a:t>r</a:t>
              </a:r>
              <a:r>
                <a:rPr lang="sr-Latn-CS" sz="1600" b="1" baseline="-25000" dirty="0">
                  <a:solidFill>
                    <a:srgbClr val="FF3300"/>
                  </a:solidFill>
                </a:rPr>
                <a:t>1</a:t>
              </a:r>
              <a:endParaRPr lang="en-US" sz="1600" b="1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1171" y="1248"/>
              <a:ext cx="27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i="1">
                  <a:solidFill>
                    <a:srgbClr val="990099"/>
                  </a:solidFill>
                </a:rPr>
                <a:t>r</a:t>
              </a:r>
              <a:r>
                <a:rPr lang="sr-Latn-CS" sz="1600" b="1" baseline="-25000">
                  <a:solidFill>
                    <a:srgbClr val="990099"/>
                  </a:solidFill>
                </a:rPr>
                <a:t>2</a:t>
              </a:r>
              <a:endParaRPr lang="en-US" sz="1600" b="1" baseline="-25000">
                <a:solidFill>
                  <a:srgbClr val="990099"/>
                </a:solidFill>
              </a:endParaRPr>
            </a:p>
          </p:txBody>
        </p:sp>
      </p:grpSp>
      <p:graphicFrame>
        <p:nvGraphicFramePr>
          <p:cNvPr id="33" name="Object 14"/>
          <p:cNvGraphicFramePr>
            <a:graphicFrameLocks noChangeAspect="1"/>
          </p:cNvGraphicFramePr>
          <p:nvPr/>
        </p:nvGraphicFramePr>
        <p:xfrm>
          <a:off x="2483768" y="1520864"/>
          <a:ext cx="2106242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342900" progId="Equation.3">
                  <p:embed/>
                </p:oleObj>
              </mc:Choice>
              <mc:Fallback>
                <p:oleObj name="Equation" r:id="rId4" imgW="1054100" imgH="342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520864"/>
                        <a:ext cx="2106242" cy="68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483768" y="2276872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600" b="1" dirty="0">
                <a:solidFill>
                  <a:srgbClr val="000066"/>
                </a:solidFill>
              </a:rPr>
              <a:t>m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 – koeficijent disipacije</a:t>
            </a:r>
            <a:endParaRPr lang="en-US" sz="16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483768" y="2636912"/>
            <a:ext cx="1500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600" b="1" dirty="0">
                <a:solidFill>
                  <a:srgbClr val="000066"/>
                </a:solidFill>
              </a:rPr>
              <a:t>m</a:t>
            </a:r>
            <a:r>
              <a:rPr lang="sl-SI" sz="1600" b="1" i="1" dirty="0">
                <a:solidFill>
                  <a:srgbClr val="000066"/>
                </a:solidFill>
              </a:rPr>
              <a:t> = </a:t>
            </a:r>
            <a:r>
              <a:rPr lang="sl-SI" sz="1600" b="1" dirty="0">
                <a:solidFill>
                  <a:srgbClr val="000066"/>
                </a:solidFill>
              </a:rPr>
              <a:t>m</a:t>
            </a:r>
            <a:r>
              <a:rPr lang="sl-SI" sz="1600" b="1" i="1" dirty="0">
                <a:solidFill>
                  <a:srgbClr val="000066"/>
                </a:solidFill>
              </a:rPr>
              <a:t> </a:t>
            </a:r>
            <a:r>
              <a:rPr lang="sl-SI" sz="1600" b="1" dirty="0">
                <a:solidFill>
                  <a:srgbClr val="000066"/>
                </a:solidFill>
              </a:rPr>
              <a:t>(</a:t>
            </a:r>
            <a:r>
              <a:rPr lang="sl-SI" sz="1600" b="1" i="1" dirty="0">
                <a:solidFill>
                  <a:srgbClr val="000066"/>
                </a:solidFill>
              </a:rPr>
              <a:t>f, </a:t>
            </a:r>
            <a:r>
              <a:rPr lang="sl-SI" sz="1600" b="1" i="1" dirty="0">
                <a:solidFill>
                  <a:srgbClr val="000066"/>
                </a:solidFill>
                <a:sym typeface="Symbol" pitchFamily="18" charset="2"/>
              </a:rPr>
              <a:t>, t</a:t>
            </a:r>
            <a:r>
              <a:rPr lang="sl-SI" sz="1600" b="1" dirty="0">
                <a:solidFill>
                  <a:srgbClr val="000066"/>
                </a:solidFill>
                <a:sym typeface="Symbol" pitchFamily="18" charset="2"/>
              </a:rPr>
              <a:t>)</a:t>
            </a:r>
            <a:endParaRPr lang="en-US" sz="16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graphicFrame>
        <p:nvGraphicFramePr>
          <p:cNvPr id="41" name="Object 20"/>
          <p:cNvGraphicFramePr>
            <a:graphicFrameLocks noChangeAspect="1"/>
          </p:cNvGraphicFramePr>
          <p:nvPr/>
        </p:nvGraphicFramePr>
        <p:xfrm>
          <a:off x="179512" y="3705225"/>
          <a:ext cx="2238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28600" progId="Equation.DSMT4">
                  <p:embed/>
                </p:oleObj>
              </mc:Choice>
              <mc:Fallback>
                <p:oleObj name="Equation" r:id="rId6" imgW="12189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05225"/>
                        <a:ext cx="2238375" cy="4191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23"/>
          <p:cNvGrpSpPr>
            <a:grpSpLocks/>
          </p:cNvGrpSpPr>
          <p:nvPr/>
        </p:nvGrpSpPr>
        <p:grpSpPr bwMode="auto">
          <a:xfrm>
            <a:off x="5149035" y="1575965"/>
            <a:ext cx="3743445" cy="4805363"/>
            <a:chOff x="3066" y="864"/>
            <a:chExt cx="2550" cy="3027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10156" t="20833" r="56250" b="26042"/>
            <a:stretch>
              <a:fillRect/>
            </a:stretch>
          </p:blipFill>
          <p:spPr bwMode="auto">
            <a:xfrm>
              <a:off x="3066" y="864"/>
              <a:ext cx="2550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 rot="16213932">
              <a:off x="2376" y="2312"/>
              <a:ext cx="1566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r-Latn-CS" sz="1400" b="1" dirty="0">
                  <a:latin typeface="Arial" charset="0"/>
                </a:rPr>
                <a:t>slabljenje 4.34m [dB/km]       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3997" y="3755"/>
              <a:ext cx="90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sr-Latn-CS" sz="1400" b="1" dirty="0">
                  <a:latin typeface="Arial" charset="0"/>
                </a:rPr>
                <a:t>frekvencija [Hz]</a:t>
              </a:r>
              <a:endParaRPr lang="en-US" sz="1400" b="1" dirty="0">
                <a:latin typeface="Arial" charset="0"/>
              </a:endParaRPr>
            </a:p>
          </p:txBody>
        </p:sp>
      </p:grp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780742" y="3501008"/>
            <a:ext cx="792088" cy="7920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AutoShape 26"/>
          <p:cNvCxnSpPr>
            <a:cxnSpLocks noChangeShapeType="1"/>
            <a:stCxn id="46" idx="4"/>
          </p:cNvCxnSpPr>
          <p:nvPr/>
        </p:nvCxnSpPr>
        <p:spPr bwMode="auto">
          <a:xfrm rot="5400000" flipH="1" flipV="1">
            <a:off x="3056897" y="2196961"/>
            <a:ext cx="216024" cy="3976246"/>
          </a:xfrm>
          <a:prstGeom prst="bentConnector4">
            <a:avLst>
              <a:gd name="adj1" fmla="val -105822"/>
              <a:gd name="adj2" fmla="val 5498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01" y="215376"/>
            <a:ext cx="1024624" cy="1440000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04408" y="908720"/>
            <a:ext cx="8244056" cy="3816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Kako nastaje zvuk?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Koje su funkcije zvuka?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Definisati zvuk.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Definisati buku.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Kako se vrši prostiranje zvuka?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Koje su vrste zvučnih talasa?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Koje su osnovne veličine zvučnog talasa?</a:t>
            </a:r>
          </a:p>
          <a:p>
            <a:pPr marL="324000" indent="-3240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Objasniti pojave pri prostiranju zvučnih talasa.</a:t>
            </a:r>
          </a:p>
        </p:txBody>
      </p:sp>
    </p:spTree>
    <p:extLst>
      <p:ext uri="{BB962C8B-B14F-4D97-AF65-F5344CB8AC3E}">
        <p14:creationId xmlns:p14="http://schemas.microsoft.com/office/powerpoint/2010/main" val="239265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Nastajanje zvuka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64920" y="1614600"/>
            <a:ext cx="6614160" cy="3628800"/>
            <a:chOff x="4211960" y="1851075"/>
            <a:chExt cx="4724400" cy="2586037"/>
          </a:xfrm>
        </p:grpSpPr>
        <p:pic>
          <p:nvPicPr>
            <p:cNvPr id="14" name="Picture 3074" descr="C:\My Documents\Nastava\Predavanja\PPP\Slike\ba7666-11,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851075"/>
              <a:ext cx="4724400" cy="258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6" name="Object 30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089235"/>
                </p:ext>
              </p:extLst>
            </p:nvPr>
          </p:nvGraphicFramePr>
          <p:xfrm>
            <a:off x="6128048" y="1924000"/>
            <a:ext cx="16002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36600" imgH="228600" progId="Equation.3">
                    <p:embed/>
                  </p:oleObj>
                </mc:Choice>
                <mc:Fallback>
                  <p:oleObj name="Equation" r:id="rId4" imgW="736600" imgH="228600" progId="Equation.3">
                    <p:embed/>
                    <p:pic>
                      <p:nvPicPr>
                        <p:cNvPr id="0" name="Object 30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8048" y="1924000"/>
                          <a:ext cx="1600200" cy="496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3085"/>
            <p:cNvSpPr>
              <a:spLocks noChangeArrowheads="1"/>
            </p:cNvSpPr>
            <p:nvPr/>
          </p:nvSpPr>
          <p:spPr bwMode="auto">
            <a:xfrm>
              <a:off x="5551984" y="3964994"/>
              <a:ext cx="1617712" cy="40011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i="1" dirty="0">
                  <a:solidFill>
                    <a:srgbClr val="000066"/>
                  </a:solidFill>
                  <a:latin typeface="Arial" charset="0"/>
                </a:rPr>
                <a:t>p </a:t>
              </a:r>
              <a:r>
                <a:rPr lang="sr-Latn-C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[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Pa=N/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</a:t>
              </a:r>
              <a:r>
                <a:rPr lang="en-US" sz="2000" b="1" baseline="30000" dirty="0" err="1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]</a:t>
              </a:r>
              <a:r>
                <a:rPr lang="en-GB" sz="20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Funkcije zvuka</a:t>
            </a:r>
          </a:p>
        </p:txBody>
      </p:sp>
      <p:pic>
        <p:nvPicPr>
          <p:cNvPr id="17" name="Picture 21" descr="C:\My Documents\Nastava\Predavanja\PPP\Slike\ba7666-11,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4" y="1196752"/>
            <a:ext cx="4032000" cy="25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863999" y="1700808"/>
            <a:ext cx="378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Zvuk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kao sredstvo komunikacije,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ctangle 1028"/>
          <p:cNvSpPr>
            <a:spLocks noChangeArrowheads="1"/>
          </p:cNvSpPr>
          <p:nvPr/>
        </p:nvSpPr>
        <p:spPr bwMode="auto">
          <a:xfrm>
            <a:off x="863999" y="2204863"/>
            <a:ext cx="37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Zvuk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kao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aktivan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alat,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 flipH="1">
            <a:off x="863999" y="2693059"/>
            <a:ext cx="37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Zvuk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kao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pasivan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alat.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 rot="21600000">
            <a:off x="864000" y="4365102"/>
            <a:ext cx="37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Zvuk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kao BUKA.</a:t>
            </a:r>
            <a:endParaRPr lang="en-GB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8" name="Picture 7" descr="C:\My Documents\Nastava\Predavanja\PPP\Slike\ba7666-11,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809" y="3861048"/>
            <a:ext cx="3939647" cy="257706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39552" y="3861048"/>
            <a:ext cx="37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x-none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Destruktivne funkcije zvuka:</a:t>
            </a:r>
            <a:endParaRPr lang="en-GB" sz="18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39552" y="1196752"/>
            <a:ext cx="37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x-none" sz="1800" b="1" dirty="0">
                <a:solidFill>
                  <a:srgbClr val="990000"/>
                </a:solidFill>
                <a:cs typeface="Times New Roman" pitchFamily="18" charset="0"/>
              </a:rPr>
              <a:t>Kon</a:t>
            </a:r>
            <a:r>
              <a:rPr lang="x-none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struktivne funkcije zvuka:</a:t>
            </a:r>
            <a:endParaRPr lang="en-GB" sz="18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476" y="1824415"/>
            <a:ext cx="144000" cy="144000"/>
          </a:xfrm>
          <a:prstGeom prst="rect">
            <a:avLst/>
          </a:prstGeom>
          <a:noFill/>
        </p:spPr>
      </p:pic>
      <p:pic>
        <p:nvPicPr>
          <p:cNvPr id="3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788" y="2321480"/>
            <a:ext cx="144000" cy="144000"/>
          </a:xfrm>
          <a:prstGeom prst="rect">
            <a:avLst/>
          </a:prstGeom>
          <a:noFill/>
        </p:spPr>
      </p:pic>
      <p:pic>
        <p:nvPicPr>
          <p:cNvPr id="3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63" y="2813594"/>
            <a:ext cx="144000" cy="144000"/>
          </a:xfrm>
          <a:prstGeom prst="rect">
            <a:avLst/>
          </a:prstGeom>
          <a:noFill/>
        </p:spPr>
      </p:pic>
      <p:pic>
        <p:nvPicPr>
          <p:cNvPr id="3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88485"/>
            <a:ext cx="144000" cy="144000"/>
          </a:xfrm>
          <a:prstGeom prst="rect">
            <a:avLst/>
          </a:prstGeom>
          <a:noFill/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Definicija buke</a:t>
            </a:r>
          </a:p>
        </p:txBody>
      </p:sp>
      <p:sp>
        <p:nvSpPr>
          <p:cNvPr id="22" name="Text Box 32"/>
          <p:cNvSpPr txBox="1">
            <a:spLocks noChangeAspect="1" noChangeArrowheads="1"/>
          </p:cNvSpPr>
          <p:nvPr/>
        </p:nvSpPr>
        <p:spPr bwMode="auto">
          <a:xfrm>
            <a:off x="251520" y="1052736"/>
            <a:ext cx="8640960" cy="92510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neželjeni zvuk kome pored fizičkih karakteristika treba dodati i </a:t>
            </a:r>
            <a:r>
              <a:rPr lang="sr-Latn-CS" sz="1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štetna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psihofizička dejstva i uticaje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(smeta, uznemirava, ugrožava). </a:t>
            </a:r>
          </a:p>
        </p:txBody>
      </p:sp>
      <p:pic>
        <p:nvPicPr>
          <p:cNvPr id="23" name="Picture 22" descr="noise%20pollution%20m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3152" y="2295654"/>
            <a:ext cx="3302922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Prostiranje zvuka</a:t>
            </a:r>
          </a:p>
        </p:txBody>
      </p:sp>
      <p:grpSp>
        <p:nvGrpSpPr>
          <p:cNvPr id="19" name="Group 14"/>
          <p:cNvGrpSpPr>
            <a:grpSpLocks noChangeAspect="1"/>
          </p:cNvGrpSpPr>
          <p:nvPr/>
        </p:nvGrpSpPr>
        <p:grpSpPr bwMode="auto">
          <a:xfrm>
            <a:off x="1813713" y="1412776"/>
            <a:ext cx="5516575" cy="4572000"/>
            <a:chOff x="3008" y="1706"/>
            <a:chExt cx="2636" cy="1612"/>
          </a:xfrm>
        </p:grpSpPr>
        <p:pic>
          <p:nvPicPr>
            <p:cNvPr id="24" name="Picture 4" descr="C:\My Documents\Nastava\Predavanja\PPP\Slike\ba7666-11,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2160"/>
              <a:ext cx="2620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2" descr="F:\Physics classroom\Sound waves and music\Lesson1\zvucna viljuska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8" y="1706"/>
              <a:ext cx="263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3031" y="1712"/>
              <a:ext cx="2587" cy="440"/>
            </a:xfrm>
            <a:prstGeom prst="rect">
              <a:avLst/>
            </a:prstGeom>
            <a:noFill/>
            <a:ln w="762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Prostiranje zvuka</a:t>
            </a:r>
          </a:p>
        </p:txBody>
      </p:sp>
      <p:pic>
        <p:nvPicPr>
          <p:cNvPr id="9" name="Picture 9" descr="D:\Predavanja 2004-2005\Fenomen zvuka\Prilozi\Tal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0" y="1196752"/>
            <a:ext cx="6035040" cy="495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Prostiranje zvuka</a:t>
            </a:r>
          </a:p>
        </p:txBody>
      </p:sp>
      <p:pic>
        <p:nvPicPr>
          <p:cNvPr id="18" name="Picture 1029"/>
          <p:cNvPicPr>
            <a:picLocks noChangeAspect="1" noChangeArrowheads="1"/>
          </p:cNvPicPr>
          <p:nvPr/>
        </p:nvPicPr>
        <p:blipFill>
          <a:blip r:embed="rId3" cstate="print"/>
          <a:srcRect l="30469" t="16667" r="35156" b="26042"/>
          <a:stretch>
            <a:fillRect/>
          </a:stretch>
        </p:blipFill>
        <p:spPr bwMode="auto">
          <a:xfrm>
            <a:off x="2728190" y="1324537"/>
            <a:ext cx="3687619" cy="460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9159</TotalTime>
  <Words>2740</Words>
  <Application>Microsoft Office PowerPoint</Application>
  <PresentationFormat>On-screen Show (4:3)</PresentationFormat>
  <Paragraphs>382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Symbol</vt:lpstr>
      <vt:lpstr>Times New Roman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Fizicki koncept zvuka</dc:title>
  <dc:creator>DM</dc:creator>
  <cp:lastModifiedBy>Darko Mihajlov</cp:lastModifiedBy>
  <cp:revision>1116</cp:revision>
  <dcterms:created xsi:type="dcterms:W3CDTF">2012-10-03T09:08:30Z</dcterms:created>
  <dcterms:modified xsi:type="dcterms:W3CDTF">2023-06-22T11:05:17Z</dcterms:modified>
</cp:coreProperties>
</file>